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45"/>
  </p:notesMasterIdLst>
  <p:sldIdLst>
    <p:sldId id="483" r:id="rId3"/>
    <p:sldId id="258" r:id="rId4"/>
    <p:sldId id="300" r:id="rId5"/>
    <p:sldId id="301" r:id="rId6"/>
    <p:sldId id="302" r:id="rId7"/>
    <p:sldId id="303" r:id="rId8"/>
    <p:sldId id="495" r:id="rId9"/>
    <p:sldId id="284" r:id="rId10"/>
    <p:sldId id="285" r:id="rId11"/>
    <p:sldId id="287" r:id="rId12"/>
    <p:sldId id="294" r:id="rId13"/>
    <p:sldId id="295" r:id="rId14"/>
    <p:sldId id="299" r:id="rId15"/>
    <p:sldId id="496" r:id="rId16"/>
    <p:sldId id="305" r:id="rId17"/>
    <p:sldId id="306" r:id="rId18"/>
    <p:sldId id="307" r:id="rId19"/>
    <p:sldId id="308" r:id="rId20"/>
    <p:sldId id="310" r:id="rId21"/>
    <p:sldId id="311" r:id="rId22"/>
    <p:sldId id="314" r:id="rId23"/>
    <p:sldId id="315" r:id="rId24"/>
    <p:sldId id="31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497" r:id="rId34"/>
    <p:sldId id="328" r:id="rId35"/>
    <p:sldId id="329" r:id="rId36"/>
    <p:sldId id="332" r:id="rId37"/>
    <p:sldId id="333" r:id="rId38"/>
    <p:sldId id="334" r:id="rId39"/>
    <p:sldId id="335" r:id="rId40"/>
    <p:sldId id="336" r:id="rId41"/>
    <p:sldId id="337" r:id="rId42"/>
    <p:sldId id="282" r:id="rId43"/>
    <p:sldId id="4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702" autoAdjust="0"/>
  </p:normalViewPr>
  <p:slideViewPr>
    <p:cSldViewPr snapToGrid="0">
      <p:cViewPr varScale="1">
        <p:scale>
          <a:sx n="130" d="100"/>
          <a:sy n="130" d="100"/>
        </p:scale>
        <p:origin x="9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3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D62C5-8F34-4C07-9BAA-7BF1EC28D8BB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817E3-6775-471B-BCC1-CCE9DD993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9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5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70964-2780-4606-892D-6E06E84AB052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65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FDB0C-A740-4506-8CC8-7F26A680EFC5}" type="slidenum">
              <a:rPr lang="en-US" altLang="en-US"/>
              <a:pPr/>
              <a:t>34</a:t>
            </a:fld>
            <a:endParaRPr lang="en-US" alt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36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36D50-F25A-4F1F-BD49-62994716A114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1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4D31B-9E7D-4FD6-9F75-8E14017C49F2}" type="slidenum">
              <a:rPr lang="en-US" altLang="en-US"/>
              <a:pPr/>
              <a:t>40</a:t>
            </a:fld>
            <a:endParaRPr lang="en-US" alt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19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9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F7A59-89D0-4BEE-BE02-78A1E0DC4B69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8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E5014-9878-4644-96C8-044BD9EDB52C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13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2E55F-9B9A-4B74-AC66-15183D2F4A1A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96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85D2B-A304-4A0A-8E16-3ADA9D3DBF3F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32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A9B0B-5912-4E0D-960F-D9CF3340B2FB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0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991FD-4972-430F-A50E-3714E3D8EC23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823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E81A-5F55-4300-8968-632B0D760DB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3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C2E8-448D-4127-B41C-CE832376E774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2B92-353A-4C0F-9577-A2EFAE81056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9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4DB4DF-E1CF-4CD2-9E59-F4B1D2C95A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4734260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9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21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8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E178-6E2F-4C94-888E-4C7E9B8088F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5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6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2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39C1-61E1-481B-8779-FA367FD4F2F7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1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6186-B2B6-4A9B-A849-9EA721A780F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2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7CB2-FBAE-44AF-84F5-5DB94F6A7570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559C-1413-4E18-B5B2-05829C2547F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F13B-66C9-4E11-A49F-CD900CD039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C505-83C3-40C1-BCF5-0CB19F990F1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702A-CE7D-4617-A97C-E149FE5151A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0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5761-6153-4981-96AB-690D00FAF74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F119-0571-4EE0-B10D-B9264066B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6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mailto:vseaman@incog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52" y="5093208"/>
            <a:ext cx="5856731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l">
              <a:lnSpc>
                <a:spcPct val="90000"/>
              </a:lnSpc>
              <a:buFont typeface="+mj-lt"/>
              <a:buAutoNum type="arabicPeriod" startAt="8"/>
            </a:pPr>
            <a:r>
              <a:rPr lang="en-US" sz="3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Chemistry Basics: pH, DO, Conductivity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GCSA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F27278-DFD8-4200-A2A2-F0A63910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8D67904-06B0-470A-AE78-4A6201476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966" y="496608"/>
            <a:ext cx="7668058" cy="883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Measuring pH In the Field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6E31665-19A0-4E95-B134-2ED00D249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965" y="1765626"/>
            <a:ext cx="1968133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28C04451-D4E5-4637-BE23-6DEB9B45A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278" y="1599586"/>
            <a:ext cx="770262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456B73C-536A-4A93-A98E-D6453129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8340" y="1765625"/>
            <a:ext cx="1968246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5604" name="Picture 4" descr="IMGP6089 pH paper, 5-12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96" y="2201144"/>
            <a:ext cx="1693926" cy="13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E099ED9-A734-430F-BD23-B635E6BC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709" y="1765625"/>
            <a:ext cx="1968246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Oakton® basic pH 11 meter with All-in-One electrode (35811-71)">
            <a:extLst>
              <a:ext uri="{FF2B5EF4-FFF2-40B4-BE49-F238E27FC236}">
                <a16:creationId xmlns:a16="http://schemas.microsoft.com/office/drawing/2014/main" id="{CF9DD98D-794E-1BC8-9683-945C245A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36178" y="2317958"/>
            <a:ext cx="1779333" cy="10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123F86D-9EA2-4948-8D9A-1FFD4DD4B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1788" y="1765626"/>
            <a:ext cx="1968246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201F16FD-5C30-46D8-A7DE-FA937A2F2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27901" y="2825506"/>
            <a:ext cx="1027015" cy="19369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 descr="IMGP1602">
            <a:extLst>
              <a:ext uri="{FF2B5EF4-FFF2-40B4-BE49-F238E27FC236}">
                <a16:creationId xmlns:a16="http://schemas.microsoft.com/office/drawing/2014/main" id="{8139F2C2-3CD6-9B85-C560-3B428D68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961" y="2038034"/>
            <a:ext cx="1693926" cy="16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2545A9D-3A4F-8C8F-13F5-6BC792D8D425}"/>
              </a:ext>
            </a:extLst>
          </p:cNvPr>
          <p:cNvSpPr txBox="1">
            <a:spLocks noChangeArrowheads="1"/>
          </p:cNvSpPr>
          <p:nvPr/>
        </p:nvSpPr>
        <p:spPr>
          <a:xfrm>
            <a:off x="453965" y="4057220"/>
            <a:ext cx="7040491" cy="247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altLang="en-US" sz="2100" dirty="0"/>
              <a:t>Three common field methods:</a:t>
            </a:r>
          </a:p>
          <a:p>
            <a:pPr marL="461963" lvl="2">
              <a:spcBef>
                <a:spcPts val="600"/>
              </a:spcBef>
            </a:pPr>
            <a:r>
              <a:rPr lang="en-US" altLang="en-US" sz="2100" i="1" dirty="0">
                <a:solidFill>
                  <a:schemeClr val="accent2">
                    <a:lumMod val="50000"/>
                  </a:schemeClr>
                </a:solidFill>
              </a:rPr>
              <a:t>pH papers</a:t>
            </a:r>
          </a:p>
          <a:p>
            <a:pPr marL="461963" lvl="2">
              <a:spcBef>
                <a:spcPts val="600"/>
              </a:spcBef>
            </a:pPr>
            <a:r>
              <a:rPr lang="en-US" altLang="en-US" sz="2100" i="1" dirty="0">
                <a:solidFill>
                  <a:schemeClr val="accent2">
                    <a:lumMod val="50000"/>
                  </a:schemeClr>
                </a:solidFill>
              </a:rPr>
              <a:t>pH “dipstick” pens</a:t>
            </a:r>
          </a:p>
          <a:p>
            <a:pPr marL="461963" lvl="2">
              <a:spcBef>
                <a:spcPts val="600"/>
              </a:spcBef>
            </a:pPr>
            <a:r>
              <a:rPr lang="en-US" altLang="en-US" sz="2100" i="1" dirty="0">
                <a:solidFill>
                  <a:schemeClr val="accent2">
                    <a:lumMod val="50000"/>
                  </a:schemeClr>
                </a:solidFill>
              </a:rPr>
              <a:t>pH meters (single or multi-probe)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100" dirty="0"/>
              <a:t>Calibration: all meters and some pens (at least 2 buffers).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100" dirty="0"/>
              <a:t>Screening Quality: all papers and pens, some meters.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7818" y="6277694"/>
            <a:ext cx="76753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06A73CA2-39D2-43B9-81DC-699CEDF4B15A}" type="slidenum">
              <a:rPr lang="en-US" altLang="en-US" sz="2000"/>
              <a:pPr>
                <a:spcAft>
                  <a:spcPts val="600"/>
                </a:spcAft>
              </a:pPr>
              <a:t>10</a:t>
            </a:fld>
            <a:endParaRPr lang="en-US" altLang="en-US" sz="2000" dirty="0"/>
          </a:p>
        </p:txBody>
      </p:sp>
      <p:pic>
        <p:nvPicPr>
          <p:cNvPr id="8" name="Picture 9" descr="PH 600 PH Pen Milwaukee ">
            <a:extLst>
              <a:ext uri="{FF2B5EF4-FFF2-40B4-BE49-F238E27FC236}">
                <a16:creationId xmlns:a16="http://schemas.microsoft.com/office/drawing/2014/main" id="{22530006-BB53-F753-FA5D-472EE447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42237" y="2636766"/>
            <a:ext cx="1779333" cy="4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9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52" y="2104104"/>
            <a:ext cx="2821858" cy="2352029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 dirty="0">
                <a:solidFill>
                  <a:srgbClr val="FFFFFF"/>
                </a:solidFill>
              </a:rPr>
              <a:t>Collecting a pH Sample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/>
              <a:t>For regulatory purposes, </a:t>
            </a:r>
            <a:r>
              <a:rPr lang="en-US" altLang="en-US" sz="2200" b="1" dirty="0"/>
              <a:t>40 CFR Part 136 methods </a:t>
            </a:r>
            <a:r>
              <a:rPr lang="en-US" altLang="en-US" sz="2200" dirty="0"/>
              <a:t>require:</a:t>
            </a:r>
          </a:p>
          <a:p>
            <a:pPr marL="461963" lvl="1"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i="1" u="sng" dirty="0">
                <a:solidFill>
                  <a:schemeClr val="accent1">
                    <a:lumMod val="50000"/>
                  </a:schemeClr>
                </a:solidFill>
              </a:rPr>
              <a:t>Container type</a:t>
            </a:r>
            <a:r>
              <a:rPr lang="en-US" altLang="en-US" sz="2200" i="1" dirty="0">
                <a:solidFill>
                  <a:schemeClr val="accent1">
                    <a:lumMod val="50000"/>
                  </a:schemeClr>
                </a:solidFill>
              </a:rPr>
              <a:t> – polyethylene, fluoropolymer (Teflon</a:t>
            </a:r>
            <a:r>
              <a:rPr lang="en-US" altLang="en-US" sz="2200" i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en-US" altLang="en-US" sz="2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 or glass.</a:t>
            </a:r>
          </a:p>
          <a:p>
            <a:pPr marL="461963" lvl="1"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i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Preservative</a:t>
            </a:r>
            <a:r>
              <a:rPr lang="en-US" altLang="en-US" sz="2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– none required.</a:t>
            </a:r>
          </a:p>
          <a:p>
            <a:pPr marL="461963" lvl="1"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i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Maximum Holding Time</a:t>
            </a:r>
            <a:r>
              <a:rPr lang="en-US" altLang="en-US" sz="2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– analyze within 15 minutes.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This eliminates lab analysis of pH for nearly all field samples.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42" y="6195527"/>
            <a:ext cx="678205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C9F7E53-F190-4676-89D1-6481B51CFD9A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0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74" name="Rectangle 14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5" name="Rectangle 15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6" name="Rectangle 15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7" name="Rectangle 15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4168" y="248038"/>
            <a:ext cx="5948813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 of Common Liquids and Solutions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3794" y="6259018"/>
            <a:ext cx="69786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C215971-92A4-4E8B-9783-6088037395CB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67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49596"/>
              </p:ext>
            </p:extLst>
          </p:nvPr>
        </p:nvGraphicFramePr>
        <p:xfrm>
          <a:off x="324168" y="2198282"/>
          <a:ext cx="8495664" cy="3988188"/>
        </p:xfrm>
        <a:graphic>
          <a:graphicData uri="http://schemas.openxmlformats.org/drawingml/2006/table">
            <a:tbl>
              <a:tblPr firstRow="1" bandRow="1"/>
              <a:tblGrid>
                <a:gridCol w="120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NaOH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Urine, Saliva, Milk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Bleach, Lye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Black Coffee, Rain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Lime (CaOH)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Acid Rain, Wine, Beer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Ammonia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Vinegar (acetic acid)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Tums</a:t>
                      </a:r>
                      <a:r>
                        <a:rPr kumimoji="0" lang="en-US" altLang="en-US" sz="2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® 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antacid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Lemon Juice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Baking Soda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HCl in Stomach Acid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 Water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 Battery Acid, H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3044" marR="73044" marT="36522" marB="365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Pure Water  (Rainfall is ~6.2)</a:t>
                      </a:r>
                    </a:p>
                  </a:txBody>
                  <a:tcPr marL="73044" marR="73044" marT="36522" marB="365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3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 altLang="en-US" dirty="0"/>
              <a:t>pH Pollutant Source Tracking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904" y="1920240"/>
            <a:ext cx="8023122" cy="4572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u="sng" dirty="0"/>
              <a:t>Waters of low “alkalinity”</a:t>
            </a:r>
            <a:r>
              <a:rPr lang="en-US" altLang="en-US" sz="2100" dirty="0"/>
              <a:t> (the pH buffering capacity in water) can have a </a:t>
            </a:r>
            <a:r>
              <a:rPr lang="en-US" altLang="en-US" sz="2100" b="1" dirty="0"/>
              <a:t>lower pH</a:t>
            </a:r>
            <a:r>
              <a:rPr lang="en-US" altLang="en-US" sz="2100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u="sng" dirty="0"/>
              <a:t>Excess growths of algae</a:t>
            </a:r>
            <a:r>
              <a:rPr lang="en-US" altLang="en-US" sz="2100" dirty="0"/>
              <a:t> can </a:t>
            </a:r>
            <a:r>
              <a:rPr lang="en-US" altLang="en-US" sz="2100" b="1" dirty="0"/>
              <a:t>raise pH</a:t>
            </a:r>
            <a:r>
              <a:rPr lang="en-US" altLang="en-US" sz="2100" dirty="0"/>
              <a:t>, often a sign of too many nutrients such as from nitrogen </a:t>
            </a:r>
            <a:r>
              <a:rPr lang="en-US" altLang="en-US" sz="2100" u="sng" dirty="0"/>
              <a:t>fertilizer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u="sng" dirty="0"/>
              <a:t>Industrial chemical spills</a:t>
            </a:r>
            <a:r>
              <a:rPr lang="en-US" altLang="en-US" sz="2100" dirty="0"/>
              <a:t> and illegal discharges and can contain acids or bases that </a:t>
            </a:r>
            <a:r>
              <a:rPr lang="en-US" altLang="en-US" sz="2100" b="1" dirty="0"/>
              <a:t>lower or raise pH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Look for old discarded </a:t>
            </a:r>
            <a:r>
              <a:rPr lang="en-US" altLang="en-US" sz="2100" u="sng" dirty="0"/>
              <a:t>car batteries at bridge sites</a:t>
            </a:r>
            <a:r>
              <a:rPr lang="en-US" altLang="en-US" sz="2100" dirty="0"/>
              <a:t>; they leak battery acid (sulfuric acid) which </a:t>
            </a:r>
            <a:r>
              <a:rPr lang="en-US" altLang="en-US" sz="2100" b="1" dirty="0"/>
              <a:t>lowers pH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Leaking </a:t>
            </a:r>
            <a:r>
              <a:rPr lang="en-US" altLang="en-US" sz="2100" u="sng" dirty="0"/>
              <a:t>chemical tanks</a:t>
            </a:r>
            <a:r>
              <a:rPr lang="en-US" altLang="en-US" sz="2100" dirty="0"/>
              <a:t> and </a:t>
            </a:r>
            <a:r>
              <a:rPr lang="en-US" altLang="en-US" sz="2100" u="sng" dirty="0"/>
              <a:t>material handling areas</a:t>
            </a:r>
            <a:r>
              <a:rPr lang="en-US" altLang="en-US" sz="2100" dirty="0"/>
              <a:t> are common sources of strong acids and bases in runoff. </a:t>
            </a:r>
          </a:p>
          <a:p>
            <a:endParaRPr lang="en-US" altLang="en-US" sz="2100" dirty="0"/>
          </a:p>
          <a:p>
            <a:endParaRPr lang="en-US" altLang="en-US" sz="21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3689" y="6278589"/>
            <a:ext cx="144703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1226E5BF-03EE-47AF-B993-736A34FBF5F5}" type="slidenum">
              <a:rPr lang="en-US" altLang="en-US" sz="2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alt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0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Chemistry and Monitoring of         Dissolved Oxygen (DO)</a:t>
            </a:r>
            <a:endParaRPr lang="en-US" sz="3600" i="1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6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293876"/>
            <a:ext cx="1740310" cy="365125"/>
          </a:xfrm>
        </p:spPr>
        <p:txBody>
          <a:bodyPr/>
          <a:lstStyle/>
          <a:p>
            <a:pPr algn="r"/>
            <a:fld id="{189B1593-4AB7-49F1-BAC0-4875AC1F599F}" type="slidenum">
              <a:rPr lang="en-US" altLang="en-US" sz="2000"/>
              <a:pPr algn="r"/>
              <a:t>15</a:t>
            </a:fld>
            <a:endParaRPr lang="en-US" altLang="en-US" sz="2000" dirty="0"/>
          </a:p>
        </p:txBody>
      </p:sp>
      <p:pic>
        <p:nvPicPr>
          <p:cNvPr id="15369" name="Picture 9" descr="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69" y="212726"/>
            <a:ext cx="7886700" cy="85407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Sources of DO in Aquatic Systems</a:t>
            </a:r>
          </a:p>
        </p:txBody>
      </p:sp>
      <p:pic>
        <p:nvPicPr>
          <p:cNvPr id="15365" name="Picture 5" descr="alga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algae6_305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5336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3200400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Algae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other aquatic </a:t>
            </a:r>
            <a:r>
              <a:rPr lang="en-US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plants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produce much of the DO in aquatic systems.</a:t>
            </a:r>
          </a:p>
        </p:txBody>
      </p:sp>
      <p:pic>
        <p:nvPicPr>
          <p:cNvPr id="15372" name="Picture 12" descr="Natural-riff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4300"/>
            <a:ext cx="3276600" cy="24574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77268" y="4977582"/>
            <a:ext cx="4957916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Mechanical Aeration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and “</a:t>
            </a:r>
            <a:r>
              <a:rPr lang="en-US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Passive Transport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from the air also inject DO into aquatic systems.</a:t>
            </a:r>
          </a:p>
        </p:txBody>
      </p:sp>
    </p:spTree>
    <p:extLst>
      <p:ext uri="{BB962C8B-B14F-4D97-AF65-F5344CB8AC3E}">
        <p14:creationId xmlns:p14="http://schemas.microsoft.com/office/powerpoint/2010/main" val="100454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1300" y="6251323"/>
            <a:ext cx="1805448" cy="365125"/>
          </a:xfrm>
        </p:spPr>
        <p:txBody>
          <a:bodyPr/>
          <a:lstStyle/>
          <a:p>
            <a:pPr algn="r"/>
            <a:fld id="{F88D676A-4B81-42AB-9E8E-8089642021FE}" type="slidenum">
              <a:rPr lang="en-US" altLang="en-US" sz="2000"/>
              <a:pPr algn="r"/>
              <a:t>16</a:t>
            </a:fld>
            <a:endParaRPr lang="en-US" altLang="en-US" sz="20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6374"/>
            <a:ext cx="7886700" cy="88899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Importance of DO in Aquatic Systems</a:t>
            </a:r>
          </a:p>
        </p:txBody>
      </p:sp>
      <p:pic>
        <p:nvPicPr>
          <p:cNvPr id="16389" name="Picture 5" descr="FishesofOklahomaPaddle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4613"/>
            <a:ext cx="3124200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algae_p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71224"/>
            <a:ext cx="34480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leaves%20in%20st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41638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pond-ins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890838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981200" y="1420813"/>
            <a:ext cx="2113128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Fish and Animals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066800" y="3962400"/>
            <a:ext cx="25908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Insects, Worms, etc.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324600" y="4800600"/>
            <a:ext cx="25908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Algae and Plants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943600" y="3387213"/>
            <a:ext cx="25908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Bacterial / Fungal Decomposition</a:t>
            </a:r>
          </a:p>
        </p:txBody>
      </p:sp>
      <p:pic>
        <p:nvPicPr>
          <p:cNvPr id="16406" name="Picture 22" descr="9wtncy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4613"/>
            <a:ext cx="2743200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324600" y="1192213"/>
            <a:ext cx="25908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97126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 altLang="en-US" sz="3700" dirty="0"/>
              <a:t>Variability of DO – the Diurnal Cycle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730" y="1920240"/>
            <a:ext cx="7311696" cy="209697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/>
              <a:t>“Diurnal” means a pattern that </a:t>
            </a:r>
            <a:r>
              <a:rPr lang="en-US" altLang="en-US" sz="2100" u="sng" dirty="0"/>
              <a:t>reoccurs every 24 hours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/>
              <a:t>Sometimes called “Diel”.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/>
              <a:t>Normally, </a:t>
            </a:r>
            <a:r>
              <a:rPr lang="en-US" altLang="en-US" sz="2100" u="sng" dirty="0"/>
              <a:t>DO is highest in daylight</a:t>
            </a:r>
            <a:r>
              <a:rPr lang="en-US" altLang="en-US" sz="2100" dirty="0"/>
              <a:t> and lowest at night, following a “sine curve”.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3858" y="6297358"/>
            <a:ext cx="999385" cy="365125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fld id="{B840741B-6E8B-4963-80F0-2A0B138ED7D6}" type="slidenum">
              <a:rPr lang="en-US" altLang="en-US" sz="20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 alt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060BC9-ADF8-3ED5-230D-74C75D204172}"/>
              </a:ext>
            </a:extLst>
          </p:cNvPr>
          <p:cNvGrpSpPr/>
          <p:nvPr/>
        </p:nvGrpSpPr>
        <p:grpSpPr>
          <a:xfrm>
            <a:off x="838517" y="3983949"/>
            <a:ext cx="6703388" cy="2616865"/>
            <a:chOff x="562651" y="3580855"/>
            <a:chExt cx="7459450" cy="2958058"/>
          </a:xfrm>
        </p:grpSpPr>
        <p:pic>
          <p:nvPicPr>
            <p:cNvPr id="14" name="Picture 5" descr="DO_mg_l-Mar-2005">
              <a:extLst>
                <a:ext uri="{FF2B5EF4-FFF2-40B4-BE49-F238E27FC236}">
                  <a16:creationId xmlns:a16="http://schemas.microsoft.com/office/drawing/2014/main" id="{CF9BB440-E3E8-4BD9-8691-5D0736798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51" y="3580855"/>
              <a:ext cx="7459450" cy="2958058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CB8F0D7-86AE-973C-2B04-3D3469799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020" y="3668694"/>
              <a:ext cx="2710973" cy="417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3399"/>
                  </a:solidFill>
                  <a:latin typeface="Century Gothic" panose="020B0502020202020204" pitchFamily="34" charset="0"/>
                </a:rPr>
                <a:t>24 h diurnal cycles</a:t>
              </a: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12F237E3-6259-51B6-DD91-781EF09DF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081" y="4024952"/>
              <a:ext cx="1269256" cy="38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~3:00 PM</a:t>
              </a: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532B2519-1F6F-7AFA-D988-127145382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550" y="5487634"/>
              <a:ext cx="1530554" cy="38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~6:00 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28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69943" y="6234219"/>
            <a:ext cx="762000" cy="365125"/>
          </a:xfrm>
        </p:spPr>
        <p:txBody>
          <a:bodyPr/>
          <a:lstStyle/>
          <a:p>
            <a:pPr algn="r"/>
            <a:fld id="{8A342A26-65CF-4F04-9562-4335F7EC9F24}" type="slidenum">
              <a:rPr lang="en-US" altLang="en-US" sz="2000" smtClean="0"/>
              <a:pPr algn="r"/>
              <a:t>18</a:t>
            </a:fld>
            <a:endParaRPr lang="en-US" altLang="en-US" sz="20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17160"/>
            <a:ext cx="7886700" cy="97472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and Temperature Effects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1371600"/>
          <a:ext cx="8382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art" r:id="rId3" imgW="6332150" imgH="3474720" progId="Excel.Chart.8">
                  <p:embed/>
                </p:oleObj>
              </mc:Choice>
              <mc:Fallback>
                <p:oleObj name="Chart" r:id="rId3" imgW="6332150" imgH="34747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382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33600" y="2057400"/>
            <a:ext cx="10668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Winter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3860800"/>
            <a:ext cx="1295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Summer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4419600" y="1981200"/>
            <a:ext cx="1828800" cy="1066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dirty="0"/>
              <a:t>100% Saturation</a:t>
            </a:r>
          </a:p>
        </p:txBody>
      </p:sp>
    </p:spTree>
    <p:extLst>
      <p:ext uri="{BB962C8B-B14F-4D97-AF65-F5344CB8AC3E}">
        <p14:creationId xmlns:p14="http://schemas.microsoft.com/office/powerpoint/2010/main" val="9834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35585" y="6211875"/>
            <a:ext cx="813619" cy="365125"/>
          </a:xfrm>
        </p:spPr>
        <p:txBody>
          <a:bodyPr/>
          <a:lstStyle/>
          <a:p>
            <a:pPr algn="r"/>
            <a:fld id="{54A69D3B-47CB-41B1-AD62-6E915A06008A}" type="slidenum">
              <a:rPr lang="en-US" altLang="en-US" sz="2000"/>
              <a:pPr algn="r"/>
              <a:t>19</a:t>
            </a:fld>
            <a:endParaRPr lang="en-US" altLang="en-US" sz="2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95" y="365126"/>
            <a:ext cx="7886700" cy="701674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Shaded Streams and Sunlight</a:t>
            </a:r>
          </a:p>
        </p:txBody>
      </p:sp>
      <p:pic>
        <p:nvPicPr>
          <p:cNvPr id="34821" name="Picture 5" descr="090723142116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6" y="1170184"/>
            <a:ext cx="3900464" cy="291921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SMITH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166872"/>
            <a:ext cx="3532496" cy="282569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WaterBypassCh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6" y="3304652"/>
            <a:ext cx="4599604" cy="294374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257800" y="4226256"/>
            <a:ext cx="3414252" cy="20313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Plants need sunlight. </a:t>
            </a:r>
          </a:p>
          <a:p>
            <a:pPr>
              <a:spcBef>
                <a:spcPct val="50000"/>
              </a:spcBef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Shaded stream segments have less oxygen production.</a:t>
            </a:r>
          </a:p>
          <a:p>
            <a:pPr>
              <a:spcBef>
                <a:spcPct val="50000"/>
              </a:spcBef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shade can significantly reduce algae.</a:t>
            </a:r>
          </a:p>
        </p:txBody>
      </p:sp>
    </p:spTree>
    <p:extLst>
      <p:ext uri="{BB962C8B-B14F-4D97-AF65-F5344CB8AC3E}">
        <p14:creationId xmlns:p14="http://schemas.microsoft.com/office/powerpoint/2010/main" val="84023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259774"/>
            <a:ext cx="4939868" cy="966353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chemeClr val="accent1">
                    <a:lumMod val="50000"/>
                  </a:schemeClr>
                </a:solidFill>
              </a:rPr>
              <a:t>Know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2" y="1330036"/>
            <a:ext cx="5569507" cy="51123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Most stormwater program managers have no chemistry </a:t>
            </a:r>
            <a:r>
              <a:rPr lang="en-US" sz="2100" u="sng" dirty="0">
                <a:solidFill>
                  <a:schemeClr val="bg2">
                    <a:lumMod val="25000"/>
                  </a:schemeClr>
                </a:solidFill>
              </a:rPr>
              <a:t>background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. Others? Maybe 1 course.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Most </a:t>
            </a:r>
            <a:r>
              <a:rPr lang="en-US" sz="2100" u="sng" dirty="0">
                <a:solidFill>
                  <a:schemeClr val="bg2">
                    <a:lumMod val="25000"/>
                  </a:schemeClr>
                </a:solidFill>
              </a:rPr>
              <a:t>WQS and concepts of pollution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involve chemistry: </a:t>
            </a:r>
          </a:p>
          <a:p>
            <a:pPr marL="3429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u="sng" dirty="0">
                <a:solidFill>
                  <a:schemeClr val="accent1">
                    <a:lumMod val="50000"/>
                  </a:schemeClr>
                </a:solidFill>
              </a:rPr>
              <a:t>Directly</a:t>
            </a:r>
            <a:r>
              <a:rPr lang="en-US" sz="2100" i="1" dirty="0">
                <a:solidFill>
                  <a:schemeClr val="accent1">
                    <a:lumMod val="50000"/>
                  </a:schemeClr>
                </a:solidFill>
              </a:rPr>
              <a:t> as pH, metals and nutrients, or</a:t>
            </a:r>
          </a:p>
          <a:p>
            <a:pPr marL="3429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u="sng" dirty="0">
                <a:solidFill>
                  <a:schemeClr val="accent1">
                    <a:lumMod val="50000"/>
                  </a:schemeClr>
                </a:solidFill>
              </a:rPr>
              <a:t>Indirectly</a:t>
            </a:r>
            <a:r>
              <a:rPr lang="en-US" sz="2100" i="1" dirty="0">
                <a:solidFill>
                  <a:schemeClr val="accent1">
                    <a:lumMod val="50000"/>
                  </a:schemeClr>
                </a:solidFill>
              </a:rPr>
              <a:t> as impacts of pollution such as DO.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Chemistry is </a:t>
            </a:r>
            <a:r>
              <a:rPr lang="en-US" sz="2100" u="sng" dirty="0">
                <a:solidFill>
                  <a:schemeClr val="bg2">
                    <a:lumMod val="25000"/>
                  </a:schemeClr>
                </a:solidFill>
              </a:rPr>
              <a:t>fundamental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to 303(d), TMDLs and MCM-3 IDDE.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Chemistry </a:t>
            </a:r>
            <a:r>
              <a:rPr lang="en-US" sz="2100" u="sng" dirty="0">
                <a:solidFill>
                  <a:schemeClr val="bg2">
                    <a:lumMod val="25000"/>
                  </a:schemeClr>
                </a:solidFill>
              </a:rPr>
              <a:t>education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options are difficult.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Another knowledge &amp; education need: </a:t>
            </a:r>
            <a:r>
              <a:rPr lang="en-US" sz="2100" u="sng" dirty="0">
                <a:solidFill>
                  <a:schemeClr val="bg2">
                    <a:lumMod val="25000"/>
                  </a:schemeClr>
                </a:solidFill>
              </a:rPr>
              <a:t>biology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An image of a part of a periodic table and test tubes">
            <a:extLst>
              <a:ext uri="{FF2B5EF4-FFF2-40B4-BE49-F238E27FC236}">
                <a16:creationId xmlns:a16="http://schemas.microsoft.com/office/drawing/2014/main" id="{CA910B78-F28A-50F2-29FC-6A2227DC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28825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5281" y="6181148"/>
            <a:ext cx="89006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F0F119-0571-4EE0-B10D-B9264066B551}" type="slidenum">
              <a:rPr lang="en-US" sz="2000" smtClean="0"/>
              <a:pPr>
                <a:spcAft>
                  <a:spcPts val="600"/>
                </a:spcAft>
              </a:pPr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295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277" y="294538"/>
            <a:ext cx="8357420" cy="1033669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Percent Saturation vs. Concentration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773" y="1809135"/>
            <a:ext cx="7561007" cy="41078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</a:rPr>
              <a:t>DO data </a:t>
            </a:r>
            <a:r>
              <a:rPr lang="en-US" altLang="en-US" sz="2200" dirty="0"/>
              <a:t>are mostly reported as </a:t>
            </a:r>
            <a:r>
              <a:rPr lang="en-US" altLang="en-US" sz="2200" u="sng" dirty="0"/>
              <a:t>concentrations</a:t>
            </a:r>
            <a:r>
              <a:rPr lang="en-US" altLang="en-US" sz="2200" dirty="0"/>
              <a:t> in units of milligrams per liter  (</a:t>
            </a:r>
            <a:r>
              <a:rPr lang="en-US" altLang="en-US" sz="2200" u="sng" dirty="0"/>
              <a:t>mg/L)</a:t>
            </a:r>
            <a:r>
              <a:rPr lang="en-US" altLang="en-US" sz="2200" dirty="0"/>
              <a:t>    (~ppm)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</a:rPr>
              <a:t>% Saturation </a:t>
            </a:r>
            <a:r>
              <a:rPr lang="en-US" altLang="en-US" sz="2200" dirty="0"/>
              <a:t>is </a:t>
            </a:r>
            <a:r>
              <a:rPr lang="en-US" altLang="en-US" sz="2200" u="sng" dirty="0"/>
              <a:t>calculated</a:t>
            </a:r>
            <a:r>
              <a:rPr lang="en-US" altLang="en-US" sz="2200" dirty="0"/>
              <a:t> from DO and temperature.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u="sng" dirty="0"/>
              <a:t>100% Saturation</a:t>
            </a:r>
            <a:r>
              <a:rPr lang="en-US" altLang="en-US" sz="2200" dirty="0"/>
              <a:t>  =  maximum amount of DO that can be held.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u="sng" dirty="0"/>
              <a:t>Algal oxygen production</a:t>
            </a:r>
            <a:r>
              <a:rPr lang="en-US" altLang="en-US" sz="2200" dirty="0"/>
              <a:t> can add &gt;100% Saturation.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i="1" dirty="0">
                <a:solidFill>
                  <a:schemeClr val="accent1">
                    <a:lumMod val="50000"/>
                  </a:schemeClr>
                </a:solidFill>
              </a:rPr>
              <a:t>&gt; 120% Sat. indicates too much algae.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i="1" dirty="0">
                <a:solidFill>
                  <a:schemeClr val="accent1">
                    <a:lumMod val="50000"/>
                  </a:schemeClr>
                </a:solidFill>
              </a:rPr>
              <a:t>&lt; 60% Sat. indicates stress for aquatic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7301" y="6186205"/>
            <a:ext cx="745422" cy="365125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fld id="{B2EC670C-9FDD-4A20-A38C-FE1E3FC2506D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0684" y="629268"/>
            <a:ext cx="5773256" cy="1229026"/>
          </a:xfrm>
        </p:spPr>
        <p:txBody>
          <a:bodyPr anchor="b">
            <a:normAutofit/>
          </a:bodyPr>
          <a:lstStyle/>
          <a:p>
            <a:r>
              <a:rPr lang="en-US" altLang="en-US" sz="4100" dirty="0">
                <a:solidFill>
                  <a:schemeClr val="accent1">
                    <a:lumMod val="50000"/>
                  </a:schemeClr>
                </a:solidFill>
              </a:rPr>
              <a:t>Importance of DO In Stormwater Pollution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703" y="2314807"/>
            <a:ext cx="6223820" cy="430834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A healthy DO range indicates </a:t>
            </a:r>
            <a:r>
              <a:rPr lang="en-US" altLang="en-US" sz="2100" u="sng" dirty="0"/>
              <a:t>good water quality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Too much or too little DO indicates a </a:t>
            </a:r>
            <a:r>
              <a:rPr lang="en-US" altLang="en-US" sz="2100" u="sng" dirty="0"/>
              <a:t>system out of balance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u="sng" dirty="0"/>
              <a:t>Stream biota</a:t>
            </a:r>
            <a:r>
              <a:rPr lang="en-US" altLang="en-US" sz="2100" dirty="0"/>
              <a:t> respond immediately to DO imbalances.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DO is used to determine 303(d) </a:t>
            </a:r>
            <a:r>
              <a:rPr lang="en-US" altLang="en-US" sz="2100" u="sng" dirty="0"/>
              <a:t>stream impairment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DO stress indicates too much </a:t>
            </a:r>
            <a:r>
              <a:rPr lang="en-US" altLang="en-US" sz="2100" u="sng" dirty="0"/>
              <a:t>organic waste</a:t>
            </a:r>
            <a:r>
              <a:rPr lang="en-US" altLang="en-US" sz="2100" dirty="0"/>
              <a:t> (BOD), too many </a:t>
            </a:r>
            <a:r>
              <a:rPr lang="en-US" altLang="en-US" sz="2100" u="sng" dirty="0"/>
              <a:t>nutrients</a:t>
            </a:r>
            <a:r>
              <a:rPr lang="en-US" altLang="en-US" sz="2100" dirty="0"/>
              <a:t>, or too much </a:t>
            </a:r>
            <a:r>
              <a:rPr lang="en-US" altLang="en-US" sz="2100" u="sng" dirty="0"/>
              <a:t>algae and bacteria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en-US" sz="2100" dirty="0"/>
              <a:t>Prolonged DO depletion results in </a:t>
            </a:r>
            <a:r>
              <a:rPr lang="en-US" altLang="en-US" sz="2100" u="sng" dirty="0"/>
              <a:t>noxious odors and death</a:t>
            </a:r>
            <a:r>
              <a:rPr lang="en-US" altLang="en-US" sz="2100" dirty="0"/>
              <a:t> of stream biota.</a:t>
            </a:r>
          </a:p>
          <a:p>
            <a:endParaRPr lang="en-US" altLang="en-US" sz="1700" dirty="0"/>
          </a:p>
        </p:txBody>
      </p:sp>
      <p:pic>
        <p:nvPicPr>
          <p:cNvPr id="32773" name="Picture 32772" descr="Plastic water bottle floating on the water surface">
            <a:extLst>
              <a:ext uri="{FF2B5EF4-FFF2-40B4-BE49-F238E27FC236}">
                <a16:creationId xmlns:a16="http://schemas.microsoft.com/office/drawing/2014/main" id="{5D459A62-4A1A-F143-5A8C-9FF86DAA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0" r="23310" b="-1"/>
          <a:stretch/>
        </p:blipFill>
        <p:spPr>
          <a:xfrm>
            <a:off x="21" y="10"/>
            <a:ext cx="2566198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5281" y="6258030"/>
            <a:ext cx="890069" cy="365125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fld id="{9AB2545D-47B5-441E-9369-D63B02917C93}" type="slidenum">
              <a:rPr lang="en-US" altLang="en-US" sz="2000"/>
              <a:pPr algn="r">
                <a:spcAft>
                  <a:spcPts val="600"/>
                </a:spcAft>
              </a:pPr>
              <a:t>21</a:t>
            </a:fld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219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752" y="6261953"/>
            <a:ext cx="1022555" cy="365125"/>
          </a:xfrm>
        </p:spPr>
        <p:txBody>
          <a:bodyPr/>
          <a:lstStyle/>
          <a:p>
            <a:pPr algn="r"/>
            <a:fld id="{BEC3B3A8-31E6-457C-A515-53C93613B261}" type="slidenum">
              <a:rPr lang="en-US" altLang="en-US" sz="2000"/>
              <a:pPr algn="r"/>
              <a:t>22</a:t>
            </a:fld>
            <a:endParaRPr lang="en-US" altLang="en-US" sz="2000" dirty="0"/>
          </a:p>
        </p:txBody>
      </p:sp>
      <p:pic>
        <p:nvPicPr>
          <p:cNvPr id="8207" name="Picture 15" descr="titration 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59644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I-HI9371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74" y="2852418"/>
            <a:ext cx="1978926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326" y="274638"/>
            <a:ext cx="8460474" cy="639762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Field Testing:  Chemical Tests</a:t>
            </a:r>
          </a:p>
        </p:txBody>
      </p:sp>
      <p:pic>
        <p:nvPicPr>
          <p:cNvPr id="8199" name="Picture 7" descr="LaMotte-Dissolved-Oxygen-Test-LSS-_i_LB54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01" y="1111249"/>
            <a:ext cx="2510902" cy="19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15074202_75f6916f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5" y="4294287"/>
            <a:ext cx="253365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O-VColormetric2-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85" y="512772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itration in fie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6" y="1065212"/>
            <a:ext cx="2881952" cy="25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26101" y="1430787"/>
            <a:ext cx="2743200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/>
              <a:t>Most common is the </a:t>
            </a:r>
            <a:r>
              <a:rPr lang="en-US" altLang="en-US" sz="2200" b="1" dirty="0">
                <a:solidFill>
                  <a:srgbClr val="003399"/>
                </a:solidFill>
              </a:rPr>
              <a:t>Winkler Titration</a:t>
            </a:r>
            <a:endParaRPr lang="en-US" altLang="en-US" sz="2200" dirty="0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181100" y="3706812"/>
            <a:ext cx="7696200" cy="1587500"/>
          </a:xfrm>
          <a:custGeom>
            <a:avLst/>
            <a:gdLst>
              <a:gd name="T0" fmla="*/ 0 w 4464"/>
              <a:gd name="T1" fmla="*/ 0 h 1000"/>
              <a:gd name="T2" fmla="*/ 1392 w 4464"/>
              <a:gd name="T3" fmla="*/ 240 h 1000"/>
              <a:gd name="T4" fmla="*/ 1584 w 4464"/>
              <a:gd name="T5" fmla="*/ 912 h 1000"/>
              <a:gd name="T6" fmla="*/ 4464 w 4464"/>
              <a:gd name="T7" fmla="*/ 768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64" h="1000">
                <a:moveTo>
                  <a:pt x="0" y="0"/>
                </a:moveTo>
                <a:cubicBezTo>
                  <a:pt x="564" y="44"/>
                  <a:pt x="1128" y="88"/>
                  <a:pt x="1392" y="240"/>
                </a:cubicBezTo>
                <a:cubicBezTo>
                  <a:pt x="1656" y="392"/>
                  <a:pt x="1072" y="824"/>
                  <a:pt x="1584" y="912"/>
                </a:cubicBezTo>
                <a:cubicBezTo>
                  <a:pt x="2096" y="1000"/>
                  <a:pt x="3984" y="792"/>
                  <a:pt x="4464" y="768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810001" y="5610298"/>
            <a:ext cx="3529084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/>
              <a:t>Color intensity test kits (screening only)</a:t>
            </a:r>
            <a:endParaRPr lang="en-US" altLang="en-US" sz="2400" dirty="0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12678" y="1046564"/>
            <a:ext cx="137160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chemeClr val="bg2">
                    <a:lumMod val="25000"/>
                  </a:schemeClr>
                </a:solidFill>
              </a:rPr>
              <a:t>Titration  in the field</a:t>
            </a:r>
          </a:p>
        </p:txBody>
      </p:sp>
    </p:spTree>
    <p:extLst>
      <p:ext uri="{BB962C8B-B14F-4D97-AF65-F5344CB8AC3E}">
        <p14:creationId xmlns:p14="http://schemas.microsoft.com/office/powerpoint/2010/main" val="116759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33337" y="6312924"/>
            <a:ext cx="701063" cy="365125"/>
          </a:xfrm>
        </p:spPr>
        <p:txBody>
          <a:bodyPr/>
          <a:lstStyle/>
          <a:p>
            <a:pPr algn="r"/>
            <a:fld id="{AAC1D7CD-8171-4F9A-8D89-8975F195A108}" type="slidenum">
              <a:rPr lang="en-US" altLang="en-US" sz="2000"/>
              <a:pPr algn="r"/>
              <a:t>23</a:t>
            </a:fld>
            <a:endParaRPr lang="en-US" altLang="en-US" sz="2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932" y="291307"/>
            <a:ext cx="8110467" cy="87947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Field Testing:  Probes &amp; Meters</a:t>
            </a:r>
          </a:p>
        </p:txBody>
      </p:sp>
      <p:pic>
        <p:nvPicPr>
          <p:cNvPr id="9221" name="Picture 5" descr="850045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19510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Waterproof-Dissolved-Oxygen-Meter-BEN_i_LB32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62" y="3567113"/>
            <a:ext cx="2555875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53744200808011554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2324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Ev1 019 DOG1 YSI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62" y="3810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8600" y="1324968"/>
            <a:ext cx="2362200" cy="1175706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200" dirty="0"/>
              <a:t>Single Probe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/>
              <a:t>Multi-Probe          Pen / Dip Stick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28600" y="2743200"/>
            <a:ext cx="3810000" cy="938719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Meters must be calibrated.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Expensive, very accurate.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58854" y="1828800"/>
            <a:ext cx="1318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“Sonde”</a:t>
            </a:r>
          </a:p>
        </p:txBody>
      </p:sp>
    </p:spTree>
    <p:extLst>
      <p:ext uri="{BB962C8B-B14F-4D97-AF65-F5344CB8AC3E}">
        <p14:creationId xmlns:p14="http://schemas.microsoft.com/office/powerpoint/2010/main" val="225544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10168" y="6253432"/>
            <a:ext cx="891534" cy="365125"/>
          </a:xfrm>
        </p:spPr>
        <p:txBody>
          <a:bodyPr/>
          <a:lstStyle/>
          <a:p>
            <a:pPr algn="r"/>
            <a:fld id="{88CB5ADE-D75C-4E8D-9CA0-843227BBACF0}" type="slidenum">
              <a:rPr lang="en-US" altLang="en-US" sz="2000"/>
              <a:pPr algn="r"/>
              <a:t>24</a:t>
            </a:fld>
            <a:endParaRPr lang="en-US" altLang="en-US" sz="20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832"/>
            <a:ext cx="7886700" cy="777874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No DO Samples to the Lab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8164"/>
            <a:ext cx="8058150" cy="5059363"/>
          </a:xfrm>
          <a:solidFill>
            <a:schemeClr val="bg1">
              <a:alpha val="32000"/>
            </a:schemeClr>
          </a:solidFill>
          <a:ln>
            <a:solidFill>
              <a:srgbClr val="00339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in water </a:t>
            </a:r>
            <a:r>
              <a:rPr lang="en-US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changes rapidly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Samples contain </a:t>
            </a:r>
            <a:r>
              <a:rPr lang="en-US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algae, bacteria, small organisms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that will alter the DO in water quickly.</a:t>
            </a:r>
          </a:p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no preservative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for DO samples.</a:t>
            </a:r>
          </a:p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Therefore, DO is a </a:t>
            </a:r>
            <a:r>
              <a:rPr lang="en-US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field measured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parameter.</a:t>
            </a:r>
          </a:p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alt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Winkler Titration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1747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“Fix” the Winkler, then take the                                                         fixed sample to the lab for titration.</a:t>
            </a:r>
          </a:p>
        </p:txBody>
      </p:sp>
      <p:pic>
        <p:nvPicPr>
          <p:cNvPr id="5" name="Picture 13" descr="Winkler tests color 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723714"/>
            <a:ext cx="342900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643716" y="5852519"/>
            <a:ext cx="2867817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</a:rPr>
              <a:t>Less iodine = lower DO</a:t>
            </a:r>
            <a:r>
              <a:rPr lang="en-US" altLang="en-US" sz="2200" dirty="0"/>
              <a:t>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086350" y="3724153"/>
            <a:ext cx="2012540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</a:rPr>
              <a:t>Winkler field fix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1424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18321" y="6187879"/>
            <a:ext cx="782213" cy="365125"/>
          </a:xfrm>
        </p:spPr>
        <p:txBody>
          <a:bodyPr/>
          <a:lstStyle/>
          <a:p>
            <a:pPr algn="r"/>
            <a:fld id="{AEB46415-9657-4F3D-809F-B5FEB62D6F05}" type="slidenum">
              <a:rPr lang="en-US" altLang="en-US" sz="2000"/>
              <a:pPr algn="r"/>
              <a:t>25</a:t>
            </a:fld>
            <a:endParaRPr lang="en-US" altLang="en-US" sz="20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195"/>
            <a:ext cx="8195734" cy="88480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DO Sampling Hint: Representativeness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270816"/>
            <a:ext cx="8458200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“Representativeness” ensures that your measurements reflect the stream conditions you are wanting to assess.</a:t>
            </a:r>
          </a:p>
        </p:txBody>
      </p:sp>
      <p:pic>
        <p:nvPicPr>
          <p:cNvPr id="24584" name="Picture 8" descr="Ev1 009 DOG2 riff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4072"/>
            <a:ext cx="3810000" cy="28575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Ev1 052 BIR1 u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4072"/>
            <a:ext cx="3810000" cy="28575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000" y="5461000"/>
            <a:ext cx="3810000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latin typeface="Calibri" panose="020F0502020204030204" pitchFamily="34" charset="0"/>
              </a:rPr>
              <a:t>RIFFLES</a:t>
            </a:r>
            <a:r>
              <a:rPr lang="en-US" altLang="en-US" sz="2200" dirty="0">
                <a:latin typeface="Calibri" panose="020F0502020204030204" pitchFamily="34" charset="0"/>
              </a:rPr>
              <a:t> are not common; but they add oxygen.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953000" y="5461000"/>
            <a:ext cx="3810000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latin typeface="Calibri" panose="020F0502020204030204" pitchFamily="34" charset="0"/>
              </a:rPr>
              <a:t>POOLS</a:t>
            </a:r>
            <a:r>
              <a:rPr lang="en-US" altLang="en-US" sz="2200" dirty="0">
                <a:latin typeface="Calibri" panose="020F0502020204030204" pitchFamily="34" charset="0"/>
              </a:rPr>
              <a:t> are common, but they are lower in oxygen.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885899" y="2188573"/>
            <a:ext cx="3931693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i="1" dirty="0">
                <a:solidFill>
                  <a:srgbClr val="003399"/>
                </a:solidFill>
              </a:rPr>
              <a:t>Should you sample pools if there is no stream flow ?</a:t>
            </a:r>
            <a:r>
              <a:rPr lang="en-US" alt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172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47820" y="6182339"/>
            <a:ext cx="789039" cy="365125"/>
          </a:xfrm>
        </p:spPr>
        <p:txBody>
          <a:bodyPr/>
          <a:lstStyle/>
          <a:p>
            <a:pPr algn="r"/>
            <a:fld id="{1603E3EA-C189-41B7-89DC-DD0BFCB0017D}" type="slidenum">
              <a:rPr lang="en-US" altLang="en-US" sz="2000">
                <a:solidFill>
                  <a:schemeClr val="tx2">
                    <a:lumMod val="60000"/>
                    <a:lumOff val="40000"/>
                  </a:schemeClr>
                </a:solidFill>
              </a:rPr>
              <a:pPr algn="r"/>
              <a:t>26</a:t>
            </a:fld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047" y="310536"/>
            <a:ext cx="7886700" cy="70167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Sampling Hint:  Stream Banks</a:t>
            </a:r>
          </a:p>
        </p:txBody>
      </p:sp>
      <p:pic>
        <p:nvPicPr>
          <p:cNvPr id="29700" name="Picture 4" descr="Ev1 012 DOG2 us p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7" y="2262612"/>
            <a:ext cx="5875076" cy="440630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486400" y="3626976"/>
            <a:ext cx="3414784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Will the water next to the bank of this large pool be the same as the water in the pool itself 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227871" y="2394571"/>
            <a:ext cx="4673314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/>
              <a:t>Is this sampling site representative of what you want your data to reflect 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3774" y="1172224"/>
            <a:ext cx="758404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Streams have a variety of physical and chemical conditions.  </a:t>
            </a:r>
          </a:p>
        </p:txBody>
      </p:sp>
    </p:spTree>
    <p:extLst>
      <p:ext uri="{BB962C8B-B14F-4D97-AF65-F5344CB8AC3E}">
        <p14:creationId xmlns:p14="http://schemas.microsoft.com/office/powerpoint/2010/main" val="172600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18323" y="6195323"/>
            <a:ext cx="855406" cy="365125"/>
          </a:xfrm>
        </p:spPr>
        <p:txBody>
          <a:bodyPr/>
          <a:lstStyle/>
          <a:p>
            <a:pPr algn="r"/>
            <a:fld id="{84D41788-AE6B-4C68-8F20-3BA24A269D0E}" type="slidenum">
              <a:rPr lang="en-US" altLang="en-US" sz="2000">
                <a:solidFill>
                  <a:schemeClr val="bg1">
                    <a:lumMod val="50000"/>
                  </a:schemeClr>
                </a:solidFill>
              </a:rPr>
              <a:pPr algn="r"/>
              <a:t>27</a:t>
            </a:fld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97" y="210344"/>
            <a:ext cx="7886700" cy="101795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Sampling Hint:  Periphyton</a:t>
            </a:r>
          </a:p>
        </p:txBody>
      </p:sp>
      <p:pic>
        <p:nvPicPr>
          <p:cNvPr id="27653" name="Picture 5" descr="Ev1 043 CAT2 periphy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7" y="1829034"/>
            <a:ext cx="6506570" cy="474437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72233" y="1356119"/>
            <a:ext cx="4772570" cy="161582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“Periphyton” is an attached assemblage of algae and other small organisms. </a:t>
            </a:r>
          </a:p>
          <a:p>
            <a:pPr>
              <a:spcBef>
                <a:spcPct val="50000"/>
              </a:spcBef>
            </a:pPr>
            <a:r>
              <a:rPr lang="en-US" altLang="en-US" sz="2200" dirty="0"/>
              <a:t>Periphyton adds DO in daytime and depletes DO at nighttime.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20603" y="4352427"/>
            <a:ext cx="3124200" cy="161582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i="1" dirty="0">
                <a:solidFill>
                  <a:srgbClr val="003399"/>
                </a:solidFill>
                <a:latin typeface="Calibri" panose="020F0502020204030204" pitchFamily="34" charset="0"/>
              </a:rPr>
              <a:t>In bright afternoon sun,  % Saturation can be           &gt; 150%.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i="1" dirty="0">
                <a:solidFill>
                  <a:srgbClr val="003399"/>
                </a:solidFill>
                <a:latin typeface="Calibri" panose="020F0502020204030204" pitchFamily="34" charset="0"/>
              </a:rPr>
              <a:t>Is this representative?</a:t>
            </a:r>
          </a:p>
        </p:txBody>
      </p:sp>
    </p:spTree>
    <p:extLst>
      <p:ext uri="{BB962C8B-B14F-4D97-AF65-F5344CB8AC3E}">
        <p14:creationId xmlns:p14="http://schemas.microsoft.com/office/powerpoint/2010/main" val="4132651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3025" y="6170950"/>
            <a:ext cx="943897" cy="365125"/>
          </a:xfrm>
        </p:spPr>
        <p:txBody>
          <a:bodyPr/>
          <a:lstStyle/>
          <a:p>
            <a:pPr algn="r"/>
            <a:fld id="{25779B9F-8089-4CD1-8712-CD46F9C3C4DB}" type="slidenum">
              <a:rPr lang="en-US" altLang="en-US" sz="2000"/>
              <a:pPr algn="r"/>
              <a:t>28</a:t>
            </a:fld>
            <a:endParaRPr lang="en-US" altLang="en-US" sz="20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74" y="301626"/>
            <a:ext cx="7886700" cy="77787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Sampling Hint:  Bridge Locations</a:t>
            </a:r>
          </a:p>
        </p:txBody>
      </p:sp>
      <p:pic>
        <p:nvPicPr>
          <p:cNvPr id="25604" name="Picture 4" descr="Ev1 023 DOG1 us p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99" y="2116258"/>
            <a:ext cx="5299201" cy="405469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800" y="1329811"/>
            <a:ext cx="5968181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Bridges make safe and convenient sampling sites.                                        Is the stream under the bridge representative?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3120" y="2514600"/>
            <a:ext cx="3124200" cy="2015936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Bridges are sites of pollution introduction.</a:t>
            </a:r>
          </a:p>
          <a:p>
            <a:pPr algn="ctr">
              <a:spcBef>
                <a:spcPts val="600"/>
              </a:spcBef>
            </a:pPr>
            <a:r>
              <a:rPr lang="en-US" altLang="en-US" sz="2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Road dusts</a:t>
            </a:r>
          </a:p>
          <a:p>
            <a:pPr algn="ctr">
              <a:spcBef>
                <a:spcPts val="600"/>
              </a:spcBef>
            </a:pPr>
            <a:r>
              <a:rPr lang="en-US" altLang="en-US" sz="2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Dead animals</a:t>
            </a:r>
          </a:p>
          <a:p>
            <a:pPr algn="ctr">
              <a:spcBef>
                <a:spcPts val="600"/>
              </a:spcBef>
            </a:pPr>
            <a:r>
              <a:rPr lang="en-US" altLang="en-US" sz="2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Trash and debris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3120" y="4724400"/>
            <a:ext cx="3124200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Try to sample on the upstream side of the bridge to minimize contamination.</a:t>
            </a:r>
            <a:endParaRPr lang="en-US" altLang="en-US" sz="22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43799" y="6192835"/>
            <a:ext cx="806071" cy="365125"/>
          </a:xfrm>
        </p:spPr>
        <p:txBody>
          <a:bodyPr/>
          <a:lstStyle/>
          <a:p>
            <a:pPr algn="r"/>
            <a:fld id="{8B0EF751-4B93-4C4B-B88B-98F7AD295A40}" type="slidenum">
              <a:rPr lang="en-US" altLang="en-US" sz="2000"/>
              <a:pPr algn="r"/>
              <a:t>29</a:t>
            </a:fld>
            <a:endParaRPr lang="en-US" altLang="en-US" sz="20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65" y="252416"/>
            <a:ext cx="7886700" cy="89852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Sampling Hint:  Wading</a:t>
            </a:r>
          </a:p>
        </p:txBody>
      </p:sp>
      <p:pic>
        <p:nvPicPr>
          <p:cNvPr id="26628" name="Picture 4" descr="Ev1 042 CAT2 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7971"/>
            <a:ext cx="6915150" cy="51863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066800" y="3109449"/>
            <a:ext cx="2057400" cy="16764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66012" y="1279170"/>
            <a:ext cx="3276600" cy="1785104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Wading stirs up stream bed sediments, contaminates samples and introduces error in field measurements.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295331" y="3825666"/>
            <a:ext cx="3547281" cy="161582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Collect  samples upstream of disturbed areas.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Wait for current to wash away sediment clouds.</a:t>
            </a:r>
            <a:endParaRPr lang="en-US" altLang="en-US" sz="22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lass tubes in laboratory">
            <a:extLst>
              <a:ext uri="{FF2B5EF4-FFF2-40B4-BE49-F238E27FC236}">
                <a16:creationId xmlns:a16="http://schemas.microsoft.com/office/drawing/2014/main" id="{AB2BF310-212C-5F00-27C7-11E32EA5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088" y="1065862"/>
            <a:ext cx="2978436" cy="472627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General Pollution Lab Analysis Parameters to Consider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041" y="904009"/>
            <a:ext cx="5392866" cy="545233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Bacteria:</a:t>
            </a:r>
          </a:p>
          <a:p>
            <a:pPr marL="457200" lvl="1">
              <a:lnSpc>
                <a:spcPct val="100000"/>
              </a:lnSpc>
            </a:pPr>
            <a:r>
              <a:rPr lang="en-US" sz="2100" dirty="0">
                <a:solidFill>
                  <a:srgbClr val="FFFFFF"/>
                </a:solidFill>
              </a:rPr>
              <a:t>E. coli, Enterococcus, fecal coliform 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endParaRPr lang="en-US" sz="2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>
              <a:lnSpc>
                <a:spcPct val="100000"/>
              </a:lnSpc>
            </a:pPr>
            <a:r>
              <a:rPr lang="en-US" sz="2100" dirty="0">
                <a:solidFill>
                  <a:srgbClr val="FFFFFF"/>
                </a:solidFill>
              </a:rPr>
              <a:t>Genetic marker tests are too expensive.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</a:t>
            </a:r>
            <a:r>
              <a:rPr lang="en-US" sz="2100" b="1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or CBOD</a:t>
            </a:r>
            <a:r>
              <a:rPr lang="en-US" sz="2100" b="1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sz="2100" b="1" baseline="-25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Metals:</a:t>
            </a:r>
          </a:p>
          <a:p>
            <a:pPr marL="457200" lvl="1">
              <a:lnSpc>
                <a:spcPct val="100000"/>
              </a:lnSpc>
            </a:pPr>
            <a:r>
              <a:rPr lang="en-US" sz="2100" dirty="0">
                <a:solidFill>
                  <a:srgbClr val="FFFFFF"/>
                </a:solidFill>
              </a:rPr>
              <a:t>Lead, cadmium, copper, zinc, mercury.</a:t>
            </a:r>
          </a:p>
          <a:p>
            <a:pPr marL="457200" lvl="1">
              <a:lnSpc>
                <a:spcPct val="100000"/>
              </a:lnSpc>
            </a:pPr>
            <a:r>
              <a:rPr lang="en-US" sz="2100" dirty="0">
                <a:solidFill>
                  <a:srgbClr val="FFFFFF"/>
                </a:solidFill>
              </a:rPr>
              <a:t>Use the lab tests used in WQS Ch. 45.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Solids:</a:t>
            </a:r>
            <a:r>
              <a:rPr lang="en-US" sz="2100" dirty="0">
                <a:solidFill>
                  <a:srgbClr val="FFFFFF"/>
                </a:solidFill>
              </a:rPr>
              <a:t> Total suspended and total dissolved   (TSS and TDS).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 Fecal coliform is no longer in the WQS, but test still may be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9940" y="6129193"/>
            <a:ext cx="67540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F0F119-0571-4EE0-B10D-B9264066B551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7D8D4-C464-7A00-8DE8-FA313099ABB6}"/>
              </a:ext>
            </a:extLst>
          </p:cNvPr>
          <p:cNvSpPr txBox="1"/>
          <p:nvPr/>
        </p:nvSpPr>
        <p:spPr>
          <a:xfrm>
            <a:off x="135088" y="363682"/>
            <a:ext cx="866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OKR04 doesn’t require specific parameters. These are suggestions:</a:t>
            </a:r>
          </a:p>
        </p:txBody>
      </p:sp>
    </p:spTree>
    <p:extLst>
      <p:ext uri="{BB962C8B-B14F-4D97-AF65-F5344CB8AC3E}">
        <p14:creationId xmlns:p14="http://schemas.microsoft.com/office/powerpoint/2010/main" val="207329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663" y="6157245"/>
            <a:ext cx="886453" cy="365125"/>
          </a:xfrm>
        </p:spPr>
        <p:txBody>
          <a:bodyPr/>
          <a:lstStyle/>
          <a:p>
            <a:pPr algn="r"/>
            <a:fld id="{BDCC3B09-B7D7-4ED7-AD40-EC8F478CB108}" type="slidenum">
              <a:rPr lang="en-US" altLang="en-US" sz="2000"/>
              <a:pPr algn="r"/>
              <a:t>30</a:t>
            </a:fld>
            <a:endParaRPr lang="en-US" altLang="en-US" sz="20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26"/>
            <a:ext cx="7886700" cy="77787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Sampling Hint:  Bucket Samples</a:t>
            </a:r>
          </a:p>
        </p:txBody>
      </p:sp>
      <p:pic>
        <p:nvPicPr>
          <p:cNvPr id="28676" name="Picture 4" descr="bucket-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2" y="1234283"/>
            <a:ext cx="3903805" cy="274399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probe in 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419599" cy="311379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238536"/>
            <a:ext cx="4419600" cy="1677382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Very convenient from bridges.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Minimize shaking the bucket.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Measure ASAP.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DO in bucket changes quickly !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981432" y="4144368"/>
            <a:ext cx="3933967" cy="2015936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Most probes and sondes require constant flow.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GENTLY swirl probe in bucket.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Minimize turbulence.</a:t>
            </a:r>
          </a:p>
          <a:p>
            <a:pPr algn="ctr">
              <a:spcBef>
                <a:spcPts val="600"/>
              </a:spcBef>
            </a:pPr>
            <a:r>
              <a:rPr lang="en-US" altLang="en-US" sz="2200" dirty="0">
                <a:solidFill>
                  <a:srgbClr val="003399"/>
                </a:solidFill>
                <a:latin typeface="Calibri" panose="020F0502020204030204" pitchFamily="34" charset="0"/>
              </a:rPr>
              <a:t>DO changes quickly !</a:t>
            </a:r>
            <a:endParaRPr lang="en-US" altLang="en-US" sz="22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76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47818" y="6155044"/>
            <a:ext cx="767531" cy="365125"/>
          </a:xfrm>
        </p:spPr>
        <p:txBody>
          <a:bodyPr/>
          <a:lstStyle/>
          <a:p>
            <a:pPr algn="r"/>
            <a:fld id="{AA0FB11B-AC75-4251-8A62-192AB17D9F1E}" type="slidenum">
              <a:rPr lang="en-US" altLang="en-US" sz="2000"/>
              <a:pPr algn="r"/>
              <a:t>31</a:t>
            </a:fld>
            <a:endParaRPr lang="en-US" altLang="en-US" sz="20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52" y="337831"/>
            <a:ext cx="7886700" cy="835877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DO Data Interpretation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404" y="1349975"/>
            <a:ext cx="7467600" cy="5257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339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dirty="0"/>
              <a:t>Time of </a:t>
            </a:r>
            <a:r>
              <a:rPr lang="en-US" altLang="en-US" sz="2100" u="sng" dirty="0"/>
              <a:t>day</a:t>
            </a:r>
            <a:r>
              <a:rPr lang="en-US" altLang="en-US" sz="2100" dirty="0"/>
              <a:t>  (24 hour diurnal cycle).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dirty="0"/>
              <a:t>Time of </a:t>
            </a:r>
            <a:r>
              <a:rPr lang="en-US" altLang="en-US" sz="2100" u="sng" dirty="0"/>
              <a:t>year</a:t>
            </a:r>
            <a:r>
              <a:rPr lang="en-US" altLang="en-US" sz="2100" dirty="0"/>
              <a:t>  (seasonal temperatures, algal growth).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dirty="0"/>
              <a:t>Stream </a:t>
            </a:r>
            <a:r>
              <a:rPr lang="en-US" altLang="en-US" sz="2100" u="sng" dirty="0"/>
              <a:t>flow</a:t>
            </a:r>
            <a:r>
              <a:rPr lang="en-US" altLang="en-US" sz="2100" dirty="0"/>
              <a:t>  (riffles vs. flowing pools).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Non-flowing</a:t>
            </a:r>
            <a:r>
              <a:rPr lang="en-US" altLang="en-US" sz="2100" dirty="0"/>
              <a:t> residual pools  (representative?).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Depth</a:t>
            </a:r>
            <a:r>
              <a:rPr lang="en-US" altLang="en-US" sz="2100" dirty="0"/>
              <a:t> of sample in water column.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Concentration</a:t>
            </a:r>
            <a:r>
              <a:rPr lang="en-US" altLang="en-US" sz="2100" dirty="0"/>
              <a:t> vs. % saturation.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dirty="0"/>
              <a:t>Water Quality </a:t>
            </a:r>
            <a:r>
              <a:rPr lang="en-US" altLang="en-US" sz="2100" u="sng" dirty="0"/>
              <a:t>Standards</a:t>
            </a:r>
            <a:r>
              <a:rPr lang="en-US" altLang="en-US" sz="2100" dirty="0"/>
              <a:t>  (seasonal standards).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dirty="0"/>
              <a:t>Periphyton and </a:t>
            </a:r>
            <a:r>
              <a:rPr lang="en-US" altLang="en-US" sz="2100" u="sng" dirty="0"/>
              <a:t>algae</a:t>
            </a:r>
            <a:r>
              <a:rPr lang="en-US" altLang="en-US" sz="2100" dirty="0"/>
              <a:t> effects.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Organic</a:t>
            </a:r>
            <a:r>
              <a:rPr lang="en-US" altLang="en-US" sz="2100" dirty="0"/>
              <a:t> “muck” and DO “sinks”  (representativeness).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Shade</a:t>
            </a:r>
            <a:r>
              <a:rPr lang="en-US" altLang="en-US" sz="2100" dirty="0"/>
              <a:t> vs. sunlight effects  (representativeness).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100" u="sng" dirty="0"/>
              <a:t>Quality</a:t>
            </a:r>
            <a:r>
              <a:rPr lang="en-US" altLang="en-US" sz="2100" dirty="0"/>
              <a:t> of measurement device and procedures.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13024" y="3194045"/>
            <a:ext cx="2102325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Many factors affect interpretation of DO data.</a:t>
            </a:r>
            <a:endParaRPr lang="en-US" altLang="en-US" sz="24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8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Chemistry and Monitoring of         Conductivity</a:t>
            </a:r>
            <a:endParaRPr lang="en-US" sz="3600" i="1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53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52" y="502020"/>
            <a:ext cx="5112773" cy="1267786"/>
          </a:xfrm>
        </p:spPr>
        <p:txBody>
          <a:bodyPr anchor="ctr">
            <a:normAutofit/>
          </a:bodyPr>
          <a:lstStyle/>
          <a:p>
            <a:r>
              <a:rPr lang="en-US" altLang="en-US" sz="4200" dirty="0">
                <a:solidFill>
                  <a:schemeClr val="accent1">
                    <a:lumMod val="50000"/>
                  </a:schemeClr>
                </a:solidFill>
              </a:rPr>
              <a:t>Conductivity in Water Samples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C32A8-CB91-C427-A90C-B00CEFA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2107992"/>
            <a:ext cx="4562168" cy="4528782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buClrTx/>
              <a:buSzTx/>
              <a:buNone/>
              <a:tabLst/>
              <a:defRPr/>
            </a:pPr>
            <a:r>
              <a:rPr lang="en-US" altLang="en-US" sz="2200" dirty="0"/>
              <a:t>The ability of water to conduct an electrical current is directly related to the total dissolved solids (TDS) in the water that produce positive (+) and negative (-) ions.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defRPr/>
            </a:pPr>
            <a:r>
              <a:rPr lang="en-US" altLang="en-US" sz="2200" dirty="0"/>
              <a:t>Some common ions found are: </a:t>
            </a:r>
            <a:r>
              <a:rPr lang="en-US" altLang="en-US" sz="2200" i="1" dirty="0">
                <a:solidFill>
                  <a:schemeClr val="accent1">
                    <a:lumMod val="50000"/>
                  </a:schemeClr>
                </a:solidFill>
              </a:rPr>
              <a:t>chloride, nitrate, sulfate, phosphate, sodium, magnesium, calcium and iron.</a:t>
            </a:r>
          </a:p>
          <a:p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48" y="1632155"/>
            <a:ext cx="4477888" cy="3500284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0495" y="6340042"/>
            <a:ext cx="688037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5EE443DB-5BF0-462C-ADCE-6FC67DA2DFCB}" type="slidenum">
              <a:rPr lang="en-US" alt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4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2516" y="6218237"/>
            <a:ext cx="1042834" cy="365125"/>
          </a:xfrm>
        </p:spPr>
        <p:txBody>
          <a:bodyPr/>
          <a:lstStyle/>
          <a:p>
            <a:fld id="{E57B4BF0-1508-4C88-8283-2E9FADF40EB9}" type="slidenum">
              <a:rPr lang="en-US" altLang="en-US" sz="2000"/>
              <a:pPr/>
              <a:t>34</a:t>
            </a:fld>
            <a:endParaRPr lang="en-US" altLang="en-US" sz="20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047" y="351478"/>
            <a:ext cx="7886700" cy="95870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Converting Conductivity to TDS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/>
          </a:bodyPr>
          <a:lstStyle/>
          <a:p>
            <a:pPr marL="53975" indent="-53975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200" dirty="0"/>
              <a:t>	The </a:t>
            </a:r>
            <a:r>
              <a:rPr lang="en-US" altLang="en-US" sz="2200" u="sng" dirty="0"/>
              <a:t>conversion factor</a:t>
            </a:r>
            <a:r>
              <a:rPr lang="en-US" altLang="en-US" sz="2200" dirty="0"/>
              <a:t> (CF) to convert conductivity to TDS varies from about </a:t>
            </a:r>
            <a:r>
              <a:rPr lang="en-US" altLang="en-US" sz="2200" b="1" dirty="0"/>
              <a:t>0.54 to 0.96</a:t>
            </a:r>
            <a:r>
              <a:rPr lang="en-US" altLang="en-US" sz="2200" dirty="0"/>
              <a:t>.  </a:t>
            </a:r>
          </a:p>
          <a:p>
            <a:pPr marL="53975" indent="-53975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altLang="en-US" sz="2200" dirty="0"/>
              <a:t>If the conversion factor has not been determined through experimentation, </a:t>
            </a:r>
            <a:r>
              <a:rPr lang="en-US" altLang="en-US" sz="2200" b="1" dirty="0"/>
              <a:t>0.67</a:t>
            </a:r>
            <a:r>
              <a:rPr lang="en-US" altLang="en-US" sz="2200" dirty="0"/>
              <a:t> is commonly used as an </a:t>
            </a:r>
            <a:r>
              <a:rPr lang="en-US" altLang="en-US" sz="2200" u="sng" dirty="0"/>
              <a:t>approximation</a:t>
            </a:r>
            <a:r>
              <a:rPr lang="en-US" altLang="en-US" sz="2200" dirty="0"/>
              <a:t>.   </a:t>
            </a:r>
          </a:p>
          <a:p>
            <a:pPr marL="53975" indent="-539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200" dirty="0"/>
              <a:t>		</a:t>
            </a:r>
            <a:r>
              <a:rPr lang="en-US" altLang="en-US" sz="2200" b="1" dirty="0">
                <a:solidFill>
                  <a:srgbClr val="002060"/>
                </a:solidFill>
              </a:rPr>
              <a:t>TDS (mg/l)  =  Conductivity (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µS/cm)  x  CF</a:t>
            </a:r>
          </a:p>
          <a:p>
            <a:pPr marL="53975" indent="-539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		TDS  </a:t>
            </a: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  Conductivity  =  Conversion Factor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3176" y="4968328"/>
            <a:ext cx="8002174" cy="854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Unverified CFs are unreliable. Many field meters convert automatically, but be careful using calculated TDS data.</a:t>
            </a:r>
          </a:p>
          <a:p>
            <a:pPr marL="119063" indent="-119063" algn="ctr"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6723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695" y="435928"/>
            <a:ext cx="4207590" cy="1325563"/>
          </a:xfrm>
        </p:spPr>
        <p:txBody>
          <a:bodyPr>
            <a:noAutofit/>
          </a:bodyPr>
          <a:lstStyle/>
          <a:p>
            <a:r>
              <a:rPr lang="en-US" altLang="en-US" sz="4200" dirty="0"/>
              <a:t>Conductivity Lab Sample Collection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4247" y="5866853"/>
            <a:ext cx="740319" cy="548640"/>
          </a:xfrm>
          <a:prstGeom prst="ellipse">
            <a:avLst/>
          </a:prstGeom>
          <a:solidFill>
            <a:srgbClr val="3A2D52"/>
          </a:solidFill>
        </p:spPr>
        <p:txBody>
          <a:bodyPr anchor="ctr">
            <a:noAutofit/>
          </a:bodyPr>
          <a:lstStyle/>
          <a:p>
            <a:pPr algn="ctr">
              <a:spcAft>
                <a:spcPts val="600"/>
              </a:spcAft>
            </a:pPr>
            <a:fld id="{262CEC35-C274-4830-AA78-C4148421BA60}" type="slidenum">
              <a:rPr lang="en-US" altLang="en-US" sz="2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35</a:t>
            </a:fld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920240" y="4232366"/>
            <a:ext cx="420759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4428307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bottles in chest"/>
          <p:cNvPicPr>
            <a:picLocks noChangeAspect="1" noChangeArrowheads="1"/>
          </p:cNvPicPr>
          <p:nvPr/>
        </p:nvPicPr>
        <p:blipFill rotWithShape="1">
          <a:blip r:embed="rId2" cstate="print"/>
          <a:srcRect l="10600" r="16679" b="-2"/>
          <a:stretch/>
        </p:blipFill>
        <p:spPr bwMode="auto">
          <a:xfrm>
            <a:off x="20" y="10"/>
            <a:ext cx="4260803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5290" y="1841937"/>
            <a:ext cx="4105870" cy="286771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</a:t>
            </a:r>
            <a:r>
              <a:rPr lang="en-US" alt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Samples to be analyzed in a lab can be collected in polyethylene bottles (plastic or glass).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Holding time for specific conductance is 28 days if the sample is stored at less than    6</a:t>
            </a:r>
            <a:r>
              <a:rPr lang="en-US" alt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 C and not allowed to freeze.</a:t>
            </a:r>
          </a:p>
        </p:txBody>
      </p:sp>
      <p:pic>
        <p:nvPicPr>
          <p:cNvPr id="5" name="Picture 2" descr="bottles in field"/>
          <p:cNvPicPr>
            <a:picLocks noChangeAspect="1" noChangeArrowheads="1"/>
          </p:cNvPicPr>
          <p:nvPr/>
        </p:nvPicPr>
        <p:blipFill rotWithShape="1">
          <a:blip r:embed="rId3" cstate="print"/>
          <a:srcRect l="19338" r="1497" b="3"/>
          <a:stretch/>
        </p:blipFill>
        <p:spPr bwMode="auto">
          <a:xfrm>
            <a:off x="2089405" y="4448810"/>
            <a:ext cx="386169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4059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88" y="365126"/>
            <a:ext cx="7562310" cy="114617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Conductivity Ranges in Samples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787" y="2055811"/>
            <a:ext cx="5692263" cy="41211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Deionized water</a:t>
            </a:r>
            <a:r>
              <a:rPr lang="en-US" altLang="en-US" sz="2100" dirty="0"/>
              <a:t>  =  0.5 to 3 </a:t>
            </a:r>
            <a:r>
              <a:rPr lang="en-US" altLang="en-US" sz="2100" dirty="0">
                <a:cs typeface="Arial" panose="020B0604020202020204" pitchFamily="34" charset="0"/>
              </a:rPr>
              <a:t>µS/cm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Streams and Rivers</a:t>
            </a:r>
            <a:r>
              <a:rPr lang="en-US" altLang="en-US" sz="2100" dirty="0">
                <a:cs typeface="Arial" panose="020B0604020202020204" pitchFamily="34" charset="0"/>
              </a:rPr>
              <a:t>  =  50 to 1,500 µS/cm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Industrial water</a:t>
            </a:r>
            <a:r>
              <a:rPr lang="en-US" altLang="en-US" sz="2100" dirty="0">
                <a:cs typeface="Arial" panose="020B0604020202020204" pitchFamily="34" charset="0"/>
              </a:rPr>
              <a:t>  =  as high as 10,000 µS/cm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Fresh water</a:t>
            </a:r>
            <a:r>
              <a:rPr lang="en-US" altLang="en-US" sz="2100" dirty="0">
                <a:cs typeface="Arial" panose="020B0604020202020204" pitchFamily="34" charset="0"/>
              </a:rPr>
              <a:t> with a good mix of fisheries generally ranges from 50 to 500 µS/cm. 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Conductivity outside the fresh water range could indicate that the water is not suitable for certain macroinvertebrates or species of fish. 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6374" y="6176963"/>
            <a:ext cx="12001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781BEAE-24C0-406F-A5CE-22A060496F39}" type="slidenum">
              <a:rPr lang="en-US" altLang="en-US" sz="20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4784" y="248038"/>
            <a:ext cx="5571858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Conductivity of Surface Water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9866" y="6251310"/>
            <a:ext cx="59954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C8375B66-8B39-4B13-B2AB-6D7E1980E396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9583" name="Group 1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721325"/>
              </p:ext>
            </p:extLst>
          </p:nvPr>
        </p:nvGraphicFramePr>
        <p:xfrm>
          <a:off x="449629" y="1799145"/>
          <a:ext cx="8244741" cy="4452165"/>
        </p:xfrm>
        <a:graphic>
          <a:graphicData uri="http://schemas.openxmlformats.org/drawingml/2006/table">
            <a:tbl>
              <a:tblPr/>
              <a:tblGrid>
                <a:gridCol w="2290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68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Specific Conductance Measured on 6-2-2010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River/Creek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µS/cm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Bird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</a:t>
                      </a:r>
                      <a:r>
                        <a:rPr kumimoji="0" lang="en-US" alt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St. North, Tulsa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Bird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  <a:r>
                        <a:rPr kumimoji="0" lang="en-US" altLang="en-US" sz="2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St. North, Tulsa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346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Caney River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W3500 Road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Cat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Muskogee St., Claremore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702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Cat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Ramm Rd., Claremore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656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Dog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SH 20, Claremore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Dog Creek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SH 88, Claremore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91608" marR="91608" marT="45804" marB="45804"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651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0203" y="6173788"/>
            <a:ext cx="659376" cy="365125"/>
          </a:xfrm>
        </p:spPr>
        <p:txBody>
          <a:bodyPr/>
          <a:lstStyle/>
          <a:p>
            <a:fld id="{5D3F3A8B-B392-4C4A-B112-E6A4A6EB33C7}" type="slidenum">
              <a:rPr lang="en-US" altLang="en-US" sz="2000"/>
              <a:pPr/>
              <a:t>38</a:t>
            </a:fld>
            <a:endParaRPr lang="en-US" altLang="en-US" sz="2000" dirty="0"/>
          </a:p>
        </p:txBody>
      </p:sp>
      <p:pic>
        <p:nvPicPr>
          <p:cNvPr id="26628" name="Picture 4" descr="Domesticated 0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78" y="2223184"/>
            <a:ext cx="3287301" cy="24654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113982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Possible Source Tracking Applications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24857"/>
            <a:ext cx="8610600" cy="956227"/>
          </a:xfrm>
        </p:spPr>
        <p:txBody>
          <a:bodyPr>
            <a:normAutofit/>
          </a:bodyPr>
          <a:lstStyle/>
          <a:p>
            <a:pPr marL="171450" indent="0">
              <a:buFont typeface="Wingdings" panose="05000000000000000000" pitchFamily="2" charset="2"/>
              <a:buNone/>
            </a:pPr>
            <a:r>
              <a:rPr lang="en-US" altLang="en-US" sz="2400" u="sng" dirty="0"/>
              <a:t>Groundwater</a:t>
            </a:r>
            <a:r>
              <a:rPr lang="en-US" altLang="en-US" sz="2400" dirty="0"/>
              <a:t> often contains a lot of salts and minerals, which can give groundwater  a higher specific conductance. </a:t>
            </a:r>
          </a:p>
        </p:txBody>
      </p:sp>
      <p:pic>
        <p:nvPicPr>
          <p:cNvPr id="26629" name="Picture 5" descr="Landscape 12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92" y="4021395"/>
            <a:ext cx="3356690" cy="26853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" y="2789794"/>
            <a:ext cx="4522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u="sng" dirty="0"/>
              <a:t>Agricultural runoff</a:t>
            </a:r>
            <a:r>
              <a:rPr lang="en-US" altLang="en-US" sz="2400" dirty="0"/>
              <a:t> can increase conductivity in receiving streams  due to phosphates, nitrates (nutrients), salts and minerals in the runoff.</a:t>
            </a:r>
          </a:p>
        </p:txBody>
      </p:sp>
    </p:spTree>
    <p:extLst>
      <p:ext uri="{BB962C8B-B14F-4D97-AF65-F5344CB8AC3E}">
        <p14:creationId xmlns:p14="http://schemas.microsoft.com/office/powerpoint/2010/main" val="2878551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767483" y="6103936"/>
            <a:ext cx="801329" cy="476250"/>
          </a:xfrm>
        </p:spPr>
        <p:txBody>
          <a:bodyPr/>
          <a:lstStyle/>
          <a:p>
            <a:fld id="{91B4820A-3279-4302-A407-F2B682D69BE8}" type="slidenum">
              <a:rPr lang="en-US" altLang="en-US" sz="2000"/>
              <a:pPr/>
              <a:t>39</a:t>
            </a:fld>
            <a:endParaRPr lang="en-US" altLang="en-US" sz="20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9" y="277814"/>
            <a:ext cx="8495731" cy="925512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Possible Source Tracking Applications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28600" y="1600199"/>
            <a:ext cx="4953000" cy="16479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Some industrial process waters and runoff from industrial sites may have high conductivities.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91069" y="3733800"/>
            <a:ext cx="5219131" cy="209379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Wastewater from treatment plants and onsite treatment systems can raise conductivity due to high TDS concentrations.</a:t>
            </a:r>
          </a:p>
        </p:txBody>
      </p:sp>
      <p:pic>
        <p:nvPicPr>
          <p:cNvPr id="18440" name="Picture 8" descr="Industrial 6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24000"/>
            <a:ext cx="3276600" cy="21859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9" descr="IMGP0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82" y="3856192"/>
            <a:ext cx="30480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5245" y="405246"/>
            <a:ext cx="6052705" cy="1547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Field Kit Measurements to Consider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953128"/>
            <a:ext cx="6367812" cy="47683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OKR04 DOES NOT SPECIFY PARAMETERS. SOME SUGGESTIONS ARE: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pH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Dissolved oxygen (DO) with temperature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Conductivity (be cautious about TDS conversions)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Chlorine residual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Methylene Blue Active Substances (MBAS, surfactants)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Turbidity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Ammonia-N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Nutrients (total nitrogen, total phosphorus, etc.)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Flow (estimate or measure)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455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B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89663350-D771-BC80-42B4-631F41CDF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21295" b="-3"/>
          <a:stretch/>
        </p:blipFill>
        <p:spPr>
          <a:xfrm>
            <a:off x="6773057" y="2474254"/>
            <a:ext cx="143442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4898" y="6148532"/>
            <a:ext cx="75927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F0F119-0571-4EE0-B10D-B9264066B551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42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4193" y="6226744"/>
            <a:ext cx="1091995" cy="365125"/>
          </a:xfrm>
        </p:spPr>
        <p:txBody>
          <a:bodyPr/>
          <a:lstStyle/>
          <a:p>
            <a:fld id="{3E5AFE87-2BE2-4FD2-A120-04B40938ED15}" type="slidenum">
              <a:rPr lang="en-US" altLang="en-US" sz="2000"/>
              <a:pPr/>
              <a:t>40</a:t>
            </a:fld>
            <a:endParaRPr lang="en-US" altLang="en-US" sz="20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21" y="365126"/>
            <a:ext cx="8639033" cy="102125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Possible Source Tracking Applications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702277" cy="4915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/>
              <a:t>	</a:t>
            </a:r>
            <a:r>
              <a:rPr lang="en-US" altLang="en-US" sz="2400" u="sng" dirty="0"/>
              <a:t>Urban runoff</a:t>
            </a:r>
            <a:r>
              <a:rPr lang="en-US" altLang="en-US" sz="2400" dirty="0"/>
              <a:t> from roads can raise conductivity, especially if salts and </a:t>
            </a:r>
            <a:r>
              <a:rPr lang="en-US" altLang="en-US" sz="2400" u="sng" dirty="0"/>
              <a:t>deicing materials</a:t>
            </a:r>
            <a:r>
              <a:rPr lang="en-US" altLang="en-US" sz="2400" dirty="0"/>
              <a:t> have been used.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Streets and their stormwater collection systems collect runoff from many areas that contain a wide variety of </a:t>
            </a:r>
            <a:r>
              <a:rPr lang="en-US" altLang="en-US" sz="2400" u="sng" dirty="0"/>
              <a:t>salts, fertilizers, and illicit discharges</a:t>
            </a:r>
            <a:r>
              <a:rPr lang="en-US" altLang="en-US" sz="2400" dirty="0"/>
              <a:t>, all of which increase conductivities in receiving streams.</a:t>
            </a:r>
          </a:p>
        </p:txBody>
      </p:sp>
      <p:pic>
        <p:nvPicPr>
          <p:cNvPr id="20484" name="Picture 4" descr="Transportation 1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77" y="1386385"/>
            <a:ext cx="3254477" cy="475794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00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F119-0571-4EE0-B10D-B9264066B551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35660" y="1292401"/>
            <a:ext cx="6151488" cy="1392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And… That’s all, folks !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563DF9CD-FE6B-7923-C817-EF1421F1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62" y="2718612"/>
            <a:ext cx="3298875" cy="25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82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15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1685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" y="3084625"/>
            <a:ext cx="3630300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Vernon Seaman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Manager, Envir. and Energy Planning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West 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Street, Ste 800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Tulsa, OK 74103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(918) 579-9451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vseaman@incog.org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40" y="5181601"/>
            <a:ext cx="1291460" cy="3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37349"/>
            <a:ext cx="2857501" cy="1554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35040"/>
            <a:ext cx="76200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FB596-432D-499C-9187-B7F052D14381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95" y="364728"/>
            <a:ext cx="7096723" cy="994172"/>
          </a:xfrm>
        </p:spPr>
        <p:txBody>
          <a:bodyPr>
            <a:noAutofit/>
          </a:bodyPr>
          <a:lstStyle/>
          <a:p>
            <a:r>
              <a:rPr lang="en-US" dirty="0"/>
              <a:t>Field Test Kit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95" y="1358899"/>
            <a:ext cx="6760256" cy="49447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100" dirty="0"/>
              <a:t>Investigate what test kits you already have: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Review past files, search storage areas, ask around.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Ask to use kits from WWTP and WTP labs.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/>
              <a:t>Make sure your existing kits are still useable: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Age, condition, manufacturer’s support, supplies.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Manuals, instructions, SOPs, or guidance available.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/>
              <a:t>Decide upon what you want; purchase more if needed.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/>
              <a:t>Find a place for proper storage, calibration and repair.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100" dirty="0"/>
              <a:t>OKR04 does not specify types of screening kits or tests.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6B4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6013" y="6029758"/>
            <a:ext cx="759278" cy="2738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0F119-0571-4EE0-B10D-B9264066B551}" type="slidenum">
              <a:rPr lang="en-US" sz="2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05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picture containing remote, electronics, game&#10;&#10;Description automatically generated">
            <a:extLst>
              <a:ext uri="{FF2B5EF4-FFF2-40B4-BE49-F238E27FC236}">
                <a16:creationId xmlns:a16="http://schemas.microsoft.com/office/drawing/2014/main" id="{F3EBAF16-E9B1-B950-80D2-EE6806EE8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r="799" b="-6"/>
          <a:stretch/>
        </p:blipFill>
        <p:spPr>
          <a:xfrm>
            <a:off x="6598028" y="246192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212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picture containing cluttered, trash&#10;&#10;Description automatically generated">
            <a:extLst>
              <a:ext uri="{FF2B5EF4-FFF2-40B4-BE49-F238E27FC236}">
                <a16:creationId xmlns:a16="http://schemas.microsoft.com/office/drawing/2014/main" id="{80C62BE0-65FD-FB73-D048-57C174393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r="10314" b="1"/>
          <a:stretch/>
        </p:blipFill>
        <p:spPr>
          <a:xfrm>
            <a:off x="6567055" y="1978307"/>
            <a:ext cx="2454749" cy="24583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576072"/>
            <a:ext cx="8009219" cy="76769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Preparing For Lab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28" y="1523939"/>
            <a:ext cx="7780340" cy="49267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Train and prepare on how to collect lab samples.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Organize your equipment and supplies.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Pre-select lab services (commercial, agency, city).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Create your written guidance (e.g., SOPs).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Make sure labs know exactly what services you want: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 methods, detection limits, QA tests, processing.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Supplying containers, labels, preservatives, equip. cleaning.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Lab reports: due dates, content, error corrections.</a:t>
            </a:r>
            <a:endParaRPr lang="en-US" sz="11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2955" y="6036450"/>
            <a:ext cx="622973" cy="53060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8F0F119-0571-4EE0-B10D-B9264066B551}" type="slidenum">
              <a:rPr lang="en-US" sz="20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Chemistry and Monitoring of         pH</a:t>
            </a:r>
            <a:endParaRPr lang="en-US" sz="3600" i="1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8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3161" y="452620"/>
            <a:ext cx="4940672" cy="82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Defining pH</a:t>
            </a:r>
            <a:r>
              <a:rPr lang="en-US" b="1" u="sng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427" y="1465118"/>
            <a:ext cx="5229850" cy="52563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n-US" sz="2100" dirty="0"/>
              <a:t>The simplest atom, hydrogen, often gives up its one electron leaving a proton, called a “</a:t>
            </a:r>
            <a:r>
              <a:rPr lang="en-US" altLang="en-US" sz="2100" b="1" dirty="0"/>
              <a:t>hydrogen ion</a:t>
            </a:r>
            <a:r>
              <a:rPr lang="en-US" altLang="en-US" sz="2100" dirty="0"/>
              <a:t>” (</a:t>
            </a:r>
            <a:r>
              <a:rPr lang="en-US" altLang="en-US" sz="2100" b="1" dirty="0"/>
              <a:t>H</a:t>
            </a:r>
            <a:r>
              <a:rPr lang="en-US" altLang="en-US" sz="2100" b="1" baseline="30000" dirty="0"/>
              <a:t>+</a:t>
            </a:r>
            <a:r>
              <a:rPr lang="en-US" altLang="en-US" sz="2100" dirty="0"/>
              <a:t>).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n-US" sz="2100" dirty="0"/>
              <a:t>pH is a measure of the activity of these H</a:t>
            </a:r>
            <a:r>
              <a:rPr lang="en-US" altLang="en-US" sz="2100" baseline="30000" dirty="0"/>
              <a:t>+</a:t>
            </a:r>
            <a:r>
              <a:rPr lang="en-US" altLang="en-US" sz="2100" dirty="0"/>
              <a:t> ions (protons).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n-US" sz="2100" dirty="0"/>
              <a:t>The mathematical expression is:                  </a:t>
            </a:r>
            <a:r>
              <a:rPr lang="en-US" altLang="en-US" sz="2100" b="1" dirty="0"/>
              <a:t>pH = - log [H</a:t>
            </a:r>
            <a:r>
              <a:rPr lang="en-US" altLang="en-US" sz="2100" b="1" baseline="30000" dirty="0"/>
              <a:t>+</a:t>
            </a:r>
            <a:r>
              <a:rPr lang="en-US" altLang="en-US" sz="2100" b="1" dirty="0"/>
              <a:t>]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n-US" sz="2100" dirty="0"/>
              <a:t>pH = the negative logarithmic value of the hydrogen ion (H</a:t>
            </a:r>
            <a:r>
              <a:rPr lang="en-US" altLang="en-US" sz="2100" baseline="30000" dirty="0"/>
              <a:t>+</a:t>
            </a:r>
            <a:r>
              <a:rPr lang="en-US" altLang="en-US" sz="2100" dirty="0"/>
              <a:t>) concentration.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n-US" sz="2100" dirty="0"/>
              <a:t>pH affects about every chemical reaction in the Universe, including biological.  </a:t>
            </a:r>
            <a:endParaRPr lang="en-US" altLang="en-US" sz="2100" i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307" y="0"/>
            <a:ext cx="3477006" cy="6858000"/>
          </a:xfrm>
          <a:prstGeom prst="rect">
            <a:avLst/>
          </a:prstGeom>
          <a:solidFill>
            <a:srgbClr val="7F6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0781" y="557784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89" y="2260856"/>
            <a:ext cx="2699750" cy="2290361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142" y="6248089"/>
            <a:ext cx="51435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EA390518-D160-4784-A0C7-12552D0AB8A1}" type="slidenum">
              <a:rPr lang="en-US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7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49506" y="491118"/>
            <a:ext cx="4940672" cy="918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pH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F0A94-058B-8B65-AAD9-58D16A0C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1" y="1808020"/>
            <a:ext cx="5279813" cy="41706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en-US" sz="2200" dirty="0"/>
              <a:t>This is a logarithmic scale. pH values range from 0 to 14.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en-US" sz="2200" dirty="0"/>
              <a:t>pH is measured in standard units or s.u.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en-US" sz="2200" dirty="0"/>
              <a:t>Each unit increase or decrease represents a tenfold increase or decrease in pH.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en-US" sz="2200" dirty="0"/>
              <a:t>A pH of 5 is ten times more acidic than 6 and 100 times more acidic than 7.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307" y="0"/>
            <a:ext cx="347700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0781" y="557784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0446" y="6273222"/>
            <a:ext cx="51435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DDD25A93-33BF-46D4-A4AA-25FFBDD6EC13}" type="slidenum">
              <a:rPr lang="en-US" altLang="en-US" sz="2000">
                <a:solidFill>
                  <a:srgbClr val="404040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 sz="2000" dirty="0">
              <a:solidFill>
                <a:srgbClr val="404040"/>
              </a:solidFill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6F08FDCE-8EAC-48C2-BFAE-97BBA41504F5}"/>
              </a:ext>
            </a:extLst>
          </p:cNvPr>
          <p:cNvGrpSpPr>
            <a:grpSpLocks/>
          </p:cNvGrpSpPr>
          <p:nvPr/>
        </p:nvGrpSpPr>
        <p:grpSpPr bwMode="auto">
          <a:xfrm>
            <a:off x="6073103" y="781013"/>
            <a:ext cx="2665414" cy="5292728"/>
            <a:chOff x="222" y="579"/>
            <a:chExt cx="1679" cy="3334"/>
          </a:xfrm>
        </p:grpSpPr>
        <p:sp>
          <p:nvSpPr>
            <p:cNvPr id="36" name="Text Box 61">
              <a:extLst>
                <a:ext uri="{FF2B5EF4-FFF2-40B4-BE49-F238E27FC236}">
                  <a16:creationId xmlns:a16="http://schemas.microsoft.com/office/drawing/2014/main" id="{5E3D3349-BDCF-9B2D-15BD-C4F4C3B7A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" y="3360"/>
              <a:ext cx="5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/>
                <a:t>(H</a:t>
              </a:r>
              <a:r>
                <a:rPr lang="en-US" altLang="en-US" sz="2400" b="1" baseline="30000" dirty="0"/>
                <a:t>+</a:t>
              </a:r>
              <a:r>
                <a:rPr lang="en-US" altLang="en-US" sz="2400" b="1" dirty="0"/>
                <a:t>)</a:t>
              </a:r>
            </a:p>
          </p:txBody>
        </p:sp>
        <p:grpSp>
          <p:nvGrpSpPr>
            <p:cNvPr id="38" name="Group 63">
              <a:extLst>
                <a:ext uri="{FF2B5EF4-FFF2-40B4-BE49-F238E27FC236}">
                  <a16:creationId xmlns:a16="http://schemas.microsoft.com/office/drawing/2014/main" id="{C96B59A7-09BD-7E97-9B13-DC0850602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579"/>
              <a:ext cx="1679" cy="3334"/>
              <a:chOff x="222" y="579"/>
              <a:chExt cx="1679" cy="3334"/>
            </a:xfrm>
          </p:grpSpPr>
          <p:grpSp>
            <p:nvGrpSpPr>
              <p:cNvPr id="39" name="Group 59">
                <a:extLst>
                  <a:ext uri="{FF2B5EF4-FFF2-40B4-BE49-F238E27FC236}">
                    <a16:creationId xmlns:a16="http://schemas.microsoft.com/office/drawing/2014/main" id="{CD0CD5BC-262C-58A0-054C-E4CB288AD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" y="579"/>
                <a:ext cx="1679" cy="3334"/>
                <a:chOff x="222" y="627"/>
                <a:chExt cx="1679" cy="3334"/>
              </a:xfrm>
            </p:grpSpPr>
            <p:grpSp>
              <p:nvGrpSpPr>
                <p:cNvPr id="41" name="Group 57">
                  <a:extLst>
                    <a:ext uri="{FF2B5EF4-FFF2-40B4-BE49-F238E27FC236}">
                      <a16:creationId xmlns:a16="http://schemas.microsoft.com/office/drawing/2014/main" id="{E22F1177-5BE1-E40A-32E2-F5F00650A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" y="627"/>
                  <a:ext cx="1679" cy="3334"/>
                  <a:chOff x="750" y="675"/>
                  <a:chExt cx="1679" cy="3334"/>
                </a:xfrm>
              </p:grpSpPr>
              <p:grpSp>
                <p:nvGrpSpPr>
                  <p:cNvPr id="43" name="Group 56">
                    <a:extLst>
                      <a:ext uri="{FF2B5EF4-FFF2-40B4-BE49-F238E27FC236}">
                        <a16:creationId xmlns:a16="http://schemas.microsoft.com/office/drawing/2014/main" id="{708647E3-C2E4-1496-090B-6032CAE818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0" y="675"/>
                    <a:ext cx="1679" cy="3334"/>
                    <a:chOff x="750" y="675"/>
                    <a:chExt cx="1679" cy="3334"/>
                  </a:xfrm>
                </p:grpSpPr>
                <p:sp>
                  <p:nvSpPr>
                    <p:cNvPr id="45" name="Text Box 38">
                      <a:extLst>
                        <a:ext uri="{FF2B5EF4-FFF2-40B4-BE49-F238E27FC236}">
                          <a16:creationId xmlns:a16="http://schemas.microsoft.com/office/drawing/2014/main" id="{F9A5D5DF-CA10-56E9-A6C6-AD4DF88AF2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" y="1392"/>
                      <a:ext cx="1469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 altLang="en-U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rPr>
                        <a:t>Basic (Alkaline)</a:t>
                      </a:r>
                      <a:endParaRPr lang="en-US" alt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46" name="Group 55">
                      <a:extLst>
                        <a:ext uri="{FF2B5EF4-FFF2-40B4-BE49-F238E27FC236}">
                          <a16:creationId xmlns:a16="http://schemas.microsoft.com/office/drawing/2014/main" id="{FE1C0D8C-C0FC-E654-6A00-D4C304134E7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675"/>
                      <a:ext cx="1074" cy="3334"/>
                      <a:chOff x="750" y="675"/>
                      <a:chExt cx="1074" cy="3334"/>
                    </a:xfrm>
                  </p:grpSpPr>
                  <p:grpSp>
                    <p:nvGrpSpPr>
                      <p:cNvPr id="47" name="Group 54">
                        <a:extLst>
                          <a:ext uri="{FF2B5EF4-FFF2-40B4-BE49-F238E27FC236}">
                            <a16:creationId xmlns:a16="http://schemas.microsoft.com/office/drawing/2014/main" id="{3EC75C48-9DDC-7ACB-4408-943976B01D5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0" y="675"/>
                        <a:ext cx="1074" cy="3334"/>
                        <a:chOff x="750" y="675"/>
                        <a:chExt cx="1074" cy="3334"/>
                      </a:xfrm>
                    </p:grpSpPr>
                    <p:grpSp>
                      <p:nvGrpSpPr>
                        <p:cNvPr id="49" name="Group 51">
                          <a:extLst>
                            <a:ext uri="{FF2B5EF4-FFF2-40B4-BE49-F238E27FC236}">
                              <a16:creationId xmlns:a16="http://schemas.microsoft.com/office/drawing/2014/main" id="{457D0AF8-00E5-4E60-3B13-7E85BEE1700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50" y="675"/>
                          <a:ext cx="1074" cy="2445"/>
                          <a:chOff x="750" y="675"/>
                          <a:chExt cx="1074" cy="2445"/>
                        </a:xfrm>
                      </p:grpSpPr>
                      <p:sp>
                        <p:nvSpPr>
                          <p:cNvPr id="55" name="AutoShape 36">
                            <a:extLst>
                              <a:ext uri="{FF2B5EF4-FFF2-40B4-BE49-F238E27FC236}">
                                <a16:creationId xmlns:a16="http://schemas.microsoft.com/office/drawing/2014/main" id="{91EBAF4E-FE14-CDBD-53D6-EF40117C0761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816" y="1104"/>
                            <a:ext cx="1008" cy="20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56" name="Text Box 46">
                            <a:extLst>
                              <a:ext uri="{FF2B5EF4-FFF2-40B4-BE49-F238E27FC236}">
                                <a16:creationId xmlns:a16="http://schemas.microsoft.com/office/drawing/2014/main" id="{DEC640D7-2704-DCF9-98EB-7B6C614444CD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0" y="675"/>
                            <a:ext cx="459" cy="2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 altLang="en-US" sz="2800" b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Times New Roman" panose="02020603050405020304" pitchFamily="18" charset="0"/>
                              </a:rPr>
                              <a:t>14</a:t>
                            </a:r>
                          </a:p>
                        </p:txBody>
                      </p:sp>
                    </p:grpSp>
                    <p:grpSp>
                      <p:nvGrpSpPr>
                        <p:cNvPr id="50" name="Group 53">
                          <a:extLst>
                            <a:ext uri="{FF2B5EF4-FFF2-40B4-BE49-F238E27FC236}">
                              <a16:creationId xmlns:a16="http://schemas.microsoft.com/office/drawing/2014/main" id="{2A5E62AC-D283-2C85-1F68-0D463FB4721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6" y="2544"/>
                          <a:ext cx="995" cy="1465"/>
                          <a:chOff x="816" y="2544"/>
                          <a:chExt cx="995" cy="1465"/>
                        </a:xfrm>
                      </p:grpSpPr>
                      <p:grpSp>
                        <p:nvGrpSpPr>
                          <p:cNvPr id="51" name="Group 52">
                            <a:extLst>
                              <a:ext uri="{FF2B5EF4-FFF2-40B4-BE49-F238E27FC236}">
                                <a16:creationId xmlns:a16="http://schemas.microsoft.com/office/drawing/2014/main" id="{7AE0C12A-A4B2-2C06-062D-8A9EAEFC4D51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6" y="2544"/>
                            <a:ext cx="312" cy="1465"/>
                            <a:chOff x="816" y="2544"/>
                            <a:chExt cx="312" cy="1465"/>
                          </a:xfrm>
                        </p:grpSpPr>
                        <p:sp>
                          <p:nvSpPr>
                            <p:cNvPr id="53" name="Text Box 41">
                              <a:extLst>
                                <a:ext uri="{FF2B5EF4-FFF2-40B4-BE49-F238E27FC236}">
                                  <a16:creationId xmlns:a16="http://schemas.microsoft.com/office/drawing/2014/main" id="{9722B1C1-CBC9-2229-288E-08F574800626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3792"/>
                              <a:ext cx="312" cy="2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 altLang="en-US" sz="2800" b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Times New Roman" panose="02020603050405020304" pitchFamily="18" charset="0"/>
                                </a:rPr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54" name="Line 48">
                              <a:extLst>
                                <a:ext uri="{FF2B5EF4-FFF2-40B4-BE49-F238E27FC236}">
                                  <a16:creationId xmlns:a16="http://schemas.microsoft.com/office/drawing/2014/main" id="{92627191-69DF-0608-EC55-D887D5D1084B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12" y="2544"/>
                              <a:ext cx="9" cy="1309"/>
                            </a:xfrm>
                            <a:prstGeom prst="line">
                              <a:avLst/>
                            </a:prstGeom>
                            <a:noFill/>
                            <a:ln w="317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round/>
                              <a:headEnd type="triangle" w="lg" len="lg"/>
                              <a:tailEnd type="triangle" w="lg" len="lg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52" name="Text Box 49">
                            <a:extLst>
                              <a:ext uri="{FF2B5EF4-FFF2-40B4-BE49-F238E27FC236}">
                                <a16:creationId xmlns:a16="http://schemas.microsoft.com/office/drawing/2014/main" id="{3410BD8B-5FD7-C9EC-DB5C-5BCF7946291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60" y="3072"/>
                            <a:ext cx="851" cy="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 altLang="en-US" sz="2400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Times New Roman" panose="02020603050405020304" pitchFamily="18" charset="0"/>
                              </a:rPr>
                              <a:t>Acidic</a:t>
                            </a:r>
                            <a:endParaRPr lang="en-US" altLang="en-US" sz="2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8" name="Line 50">
                        <a:extLst>
                          <a:ext uri="{FF2B5EF4-FFF2-40B4-BE49-F238E27FC236}">
                            <a16:creationId xmlns:a16="http://schemas.microsoft.com/office/drawing/2014/main" id="{730C01DE-F1F3-5B67-40D4-DB6A91E20E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2" y="960"/>
                        <a:ext cx="9" cy="1309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  <a:round/>
                        <a:headEnd type="triangle" w="lg" len="lg"/>
                        <a:tailEnd type="triangle" w="lg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44" name="Text Box 44">
                    <a:extLst>
                      <a:ext uri="{FF2B5EF4-FFF2-40B4-BE49-F238E27FC236}">
                        <a16:creationId xmlns:a16="http://schemas.microsoft.com/office/drawing/2014/main" id="{0719C7AA-3BEC-BE15-ABF2-7380064B38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2247"/>
                    <a:ext cx="285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7</a:t>
                    </a:r>
                  </a:p>
                </p:txBody>
              </p:sp>
            </p:grpSp>
            <p:sp>
              <p:nvSpPr>
                <p:cNvPr id="42" name="Text Box 58">
                  <a:extLst>
                    <a:ext uri="{FF2B5EF4-FFF2-40B4-BE49-F238E27FC236}">
                      <a16:creationId xmlns:a16="http://schemas.microsoft.com/office/drawing/2014/main" id="{917A0836-18F7-AA45-0B92-6428E333E3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2208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</a:rPr>
                    <a:t>Neutral</a:t>
                  </a:r>
                </a:p>
              </p:txBody>
            </p:sp>
          </p:grpSp>
          <p:sp>
            <p:nvSpPr>
              <p:cNvPr id="40" name="Text Box 62">
                <a:extLst>
                  <a:ext uri="{FF2B5EF4-FFF2-40B4-BE49-F238E27FC236}">
                    <a16:creationId xmlns:a16="http://schemas.microsoft.com/office/drawing/2014/main" id="{656A7B5E-EAD2-B7A9-6598-3F7EA7ECF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" y="936"/>
                <a:ext cx="5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/>
                  <a:t>(OH</a:t>
                </a:r>
                <a:r>
                  <a:rPr lang="en-US" altLang="en-US" sz="2400" b="1" baseline="30000" dirty="0"/>
                  <a:t>-</a:t>
                </a:r>
                <a:r>
                  <a:rPr lang="en-US" altLang="en-US" sz="2400" b="1" dirty="0"/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349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2278</Words>
  <Application>Microsoft Office PowerPoint</Application>
  <PresentationFormat>On-screen Show (4:3)</PresentationFormat>
  <Paragraphs>354</Paragraphs>
  <Slides>42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1_Office Theme</vt:lpstr>
      <vt:lpstr>Chart</vt:lpstr>
      <vt:lpstr>Monitoring Chemistry Basics: pH, DO, Conductivity</vt:lpstr>
      <vt:lpstr>Know Chemistry</vt:lpstr>
      <vt:lpstr>General Pollution Lab Analysis Parameters to Consider </vt:lpstr>
      <vt:lpstr>Field Kit Measurements to Consider </vt:lpstr>
      <vt:lpstr>Field Test Kit Considerations</vt:lpstr>
      <vt:lpstr>Preparing For Lab Analysis</vt:lpstr>
      <vt:lpstr>Chemistry and Monitoring of         pH</vt:lpstr>
      <vt:lpstr>PowerPoint Presentation</vt:lpstr>
      <vt:lpstr>PowerPoint Presentation</vt:lpstr>
      <vt:lpstr>Measuring pH In the Field</vt:lpstr>
      <vt:lpstr>Collecting a pH Sample</vt:lpstr>
      <vt:lpstr>pH of Common Liquids and Solutions</vt:lpstr>
      <vt:lpstr>pH Pollutant Source Tracking</vt:lpstr>
      <vt:lpstr>Chemistry and Monitoring of         Dissolved Oxygen (DO)</vt:lpstr>
      <vt:lpstr>Sources of DO in Aquatic Systems</vt:lpstr>
      <vt:lpstr>Importance of DO in Aquatic Systems</vt:lpstr>
      <vt:lpstr>Variability of DO – the Diurnal Cycle</vt:lpstr>
      <vt:lpstr>DO and Temperature Effects</vt:lpstr>
      <vt:lpstr>Shaded Streams and Sunlight</vt:lpstr>
      <vt:lpstr>Percent Saturation vs. Concentration</vt:lpstr>
      <vt:lpstr>Importance of DO In Stormwater Pollution</vt:lpstr>
      <vt:lpstr>DO Field Testing:  Chemical Tests</vt:lpstr>
      <vt:lpstr>DO Field Testing:  Probes &amp; Meters</vt:lpstr>
      <vt:lpstr>No DO Samples to the Lab</vt:lpstr>
      <vt:lpstr>DO Sampling Hint: Representativeness</vt:lpstr>
      <vt:lpstr>DO Sampling Hint:  Stream Banks</vt:lpstr>
      <vt:lpstr>DO Sampling Hint:  Periphyton</vt:lpstr>
      <vt:lpstr>DO Sampling Hint:  Bridge Locations</vt:lpstr>
      <vt:lpstr>DO Sampling Hint:  Wading</vt:lpstr>
      <vt:lpstr>DO Sampling Hint:  Bucket Samples</vt:lpstr>
      <vt:lpstr>DO Data Interpretation</vt:lpstr>
      <vt:lpstr>Chemistry and Monitoring of         Conductivity</vt:lpstr>
      <vt:lpstr>Conductivity in Water Samples</vt:lpstr>
      <vt:lpstr>Converting Conductivity to TDS</vt:lpstr>
      <vt:lpstr>Conductivity Lab Sample Collection</vt:lpstr>
      <vt:lpstr>Conductivity Ranges in Samples</vt:lpstr>
      <vt:lpstr>Conductivity of Surface Water</vt:lpstr>
      <vt:lpstr>Possible Source Tracking Applications</vt:lpstr>
      <vt:lpstr>Possible Source Tracking Applications</vt:lpstr>
      <vt:lpstr>Possible Source Tracking Applications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Stormwater-Related  Stream Chemistry, Part 1</dc:title>
  <dc:creator>Richard Smith</dc:creator>
  <cp:lastModifiedBy>Seaman, Vernon</cp:lastModifiedBy>
  <cp:revision>148</cp:revision>
  <dcterms:created xsi:type="dcterms:W3CDTF">2018-02-20T20:01:35Z</dcterms:created>
  <dcterms:modified xsi:type="dcterms:W3CDTF">2022-05-17T20:38:14Z</dcterms:modified>
</cp:coreProperties>
</file>